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70" r:id="rId9"/>
    <p:sldId id="262" r:id="rId10"/>
    <p:sldId id="260" r:id="rId11"/>
    <p:sldId id="261" r:id="rId12"/>
    <p:sldId id="271" r:id="rId13"/>
    <p:sldId id="273" r:id="rId14"/>
    <p:sldId id="274" r:id="rId15"/>
    <p:sldId id="275" r:id="rId16"/>
    <p:sldId id="276" r:id="rId17"/>
    <p:sldId id="277" r:id="rId18"/>
    <p:sldId id="279" r:id="rId19"/>
    <p:sldId id="278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72" r:id="rId32"/>
  </p:sldIdLst>
  <p:sldSz cx="9144000" cy="5143500" type="screen16x9"/>
  <p:notesSz cx="6797675" cy="9928225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GO5-ZAHOUR Leïla" initials="LZ" lastIdx="3" clrIdx="0"/>
  <p:cmAuthor id="1" name="DGO5-GIGOT Laetitia" initials="LG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1F13"/>
    <a:srgbClr val="EE7219"/>
    <a:srgbClr val="7AB929"/>
    <a:srgbClr val="0071B9"/>
    <a:srgbClr val="F9B000"/>
    <a:srgbClr val="A10E2F"/>
    <a:srgbClr val="002D59"/>
    <a:srgbClr val="898989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2720" autoAdjust="0"/>
  </p:normalViewPr>
  <p:slideViewPr>
    <p:cSldViewPr snapToGrid="0" snapToObjects="1">
      <p:cViewPr>
        <p:scale>
          <a:sx n="120" d="100"/>
          <a:sy n="120" d="100"/>
        </p:scale>
        <p:origin x="-370" y="-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B216B-6CBB-4A3A-9AF7-841D98B653A8}" type="datetimeFigureOut">
              <a:rPr lang="fr-BE" smtClean="0"/>
              <a:pPr/>
              <a:t>8/03/2019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0B071-7610-486E-94A9-BE6539E885B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81254-CBD1-4618-A4A7-A5C85155525C}" type="datetimeFigureOut">
              <a:rPr lang="fr-BE" smtClean="0"/>
              <a:pPr/>
              <a:t>8/03/2019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5FB5-DC9C-4230-8F0B-5B025B752DE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54710-2D32-4ABB-B7F0-5D86EFEA2D49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89448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54710-2D32-4ABB-B7F0-5D86EFEA2D49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76855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54710-2D32-4ABB-B7F0-5D86EFEA2D49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502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54710-2D32-4ABB-B7F0-5D86EFEA2D49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8172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54710-2D32-4ABB-B7F0-5D86EFEA2D49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102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E54710-2D32-4ABB-B7F0-5D86EFEA2D49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73889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B5FB5-DC9C-4230-8F0B-5B025B752DE7}" type="slidenum">
              <a:rPr lang="fr-BE" smtClean="0"/>
              <a:pPr/>
              <a:t>31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0000" cy="2170115"/>
          </a:xfrm>
          <a:prstGeom prst="rect">
            <a:avLst/>
          </a:prstGeom>
        </p:spPr>
      </p:pic>
      <p:sp>
        <p:nvSpPr>
          <p:cNvPr id="36" name="Rectangle 35"/>
          <p:cNvSpPr/>
          <p:nvPr userDrawn="1"/>
        </p:nvSpPr>
        <p:spPr>
          <a:xfrm>
            <a:off x="0" y="4248000"/>
            <a:ext cx="2160000" cy="9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62364" y="2880000"/>
            <a:ext cx="7060578" cy="1544400"/>
          </a:xfrm>
        </p:spPr>
        <p:txBody>
          <a:bodyPr anchor="t">
            <a:normAutofit/>
          </a:bodyPr>
          <a:lstStyle>
            <a:lvl1pPr algn="l">
              <a:defRPr sz="3000" b="1">
                <a:solidFill>
                  <a:srgbClr val="E41F13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8422942" y="459551"/>
            <a:ext cx="721058" cy="9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38666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11662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2233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52046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="" xmlns:p14="http://schemas.microsoft.com/office/powerpoint/2010/main" val="155007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54302" y="900113"/>
            <a:ext cx="3741498" cy="25455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3774102" cy="25455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68313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0053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4EB6A17-D7A4-3049-9C0B-80302430D2B0}" type="datetimeFigureOut">
              <a:rPr lang="fr-FR" smtClean="0"/>
              <a:pPr/>
              <a:t>08/03/2019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794143-8163-F543-A4DC-FC997488DC9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565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4EB6A17-D7A4-3049-9C0B-80302430D2B0}" type="datetimeFigureOut">
              <a:rPr lang="fr-FR" smtClean="0"/>
              <a:pPr/>
              <a:t>08/03/2019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794143-8163-F543-A4DC-FC997488DC9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1861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="" xmlns:p14="http://schemas.microsoft.com/office/powerpoint/2010/main" val="284623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="" xmlns:p14="http://schemas.microsoft.com/office/powerpoint/2010/main" val="28950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54182" y="205979"/>
            <a:ext cx="786812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4182" y="1200150"/>
            <a:ext cx="7868120" cy="3227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8000"/>
            <a:ext cx="1493008" cy="900000"/>
          </a:xfrm>
          <a:prstGeom prst="rect">
            <a:avLst/>
          </a:prstGeom>
        </p:spPr>
      </p:pic>
      <p:sp>
        <p:nvSpPr>
          <p:cNvPr id="8" name="Espace réservé de la date 3"/>
          <p:cNvSpPr txBox="1">
            <a:spLocks/>
          </p:cNvSpPr>
          <p:nvPr userDrawn="1"/>
        </p:nvSpPr>
        <p:spPr>
          <a:xfrm>
            <a:off x="7128000" y="216000"/>
            <a:ext cx="1800000" cy="5400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r" defTabSz="457200" rtl="0" eaLnBrk="1" latinLnBrk="0" hangingPunct="1"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EB6A17-D7A4-3049-9C0B-80302430D2B0}" type="datetimeFigureOut">
              <a:rPr lang="fr-FR" sz="1200" smtClean="0">
                <a:solidFill>
                  <a:srgbClr val="898989"/>
                </a:solidFill>
              </a:rPr>
              <a:pPr/>
              <a:t>08/03/2019</a:t>
            </a:fld>
            <a:endParaRPr lang="fr-FR" sz="1200" dirty="0" smtClean="0">
              <a:solidFill>
                <a:srgbClr val="898989"/>
              </a:solidFill>
            </a:endParaRPr>
          </a:p>
          <a:p>
            <a:fld id="{2E794143-8163-F543-A4DC-FC997488DC9F}" type="slidenum">
              <a:rPr lang="fr-FR" sz="1200" b="1" smtClean="0">
                <a:solidFill>
                  <a:srgbClr val="898989"/>
                </a:solidFill>
              </a:rPr>
              <a:pPr/>
              <a:t>‹N°›</a:t>
            </a:fld>
            <a:endParaRPr lang="fr-FR" sz="1200" b="1" dirty="0">
              <a:solidFill>
                <a:srgbClr val="898989"/>
              </a:solidFill>
            </a:endParaRP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8244000" y="4963500"/>
            <a:ext cx="900000" cy="180000"/>
          </a:xfrm>
          <a:prstGeom prst="rect">
            <a:avLst/>
          </a:prstGeom>
          <a:solidFill>
            <a:srgbClr val="E41F13"/>
          </a:solidFill>
          <a:ln>
            <a:noFill/>
          </a:ln>
          <a:extLst/>
        </p:spPr>
        <p:txBody>
          <a:bodyPr/>
          <a:lstStyle/>
          <a:p>
            <a:endParaRPr lang="fr-FR"/>
          </a:p>
        </p:txBody>
      </p:sp>
      <p:sp>
        <p:nvSpPr>
          <p:cNvPr id="10" name="ZoneTexte 12"/>
          <p:cNvSpPr txBox="1">
            <a:spLocks noChangeArrowheads="1"/>
          </p:cNvSpPr>
          <p:nvPr userDrawn="1"/>
        </p:nvSpPr>
        <p:spPr bwMode="auto">
          <a:xfrm>
            <a:off x="0" y="4649500"/>
            <a:ext cx="8064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fr-FR" sz="12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Service public de Wallonie</a:t>
            </a:r>
            <a:r>
              <a:rPr lang="fr-FR" sz="1200" b="1" dirty="0" smtClean="0">
                <a:solidFill>
                  <a:srgbClr val="002D59"/>
                </a:solidFill>
                <a:latin typeface="Arial" charset="0"/>
                <a:cs typeface="Arial" charset="0"/>
              </a:rPr>
              <a:t> </a:t>
            </a:r>
            <a:r>
              <a:rPr lang="fr-FR" sz="1200" b="1" kern="1200" dirty="0" smtClean="0">
                <a:solidFill>
                  <a:srgbClr val="E41F13"/>
                </a:solidFill>
                <a:effectLst/>
                <a:latin typeface="Arial"/>
                <a:ea typeface="ＭＳ Ｐゴシック" charset="0"/>
                <a:cs typeface="Arial"/>
              </a:rPr>
              <a:t>intérieur action sociale</a:t>
            </a:r>
            <a:r>
              <a:rPr lang="fr-FR" sz="1200" b="1" dirty="0" smtClean="0">
                <a:solidFill>
                  <a:srgbClr val="E41F13"/>
                </a:solidFill>
                <a:effectLst/>
                <a:latin typeface="Arial"/>
                <a:cs typeface="Arial"/>
              </a:rPr>
              <a:t> </a:t>
            </a:r>
            <a:endParaRPr lang="fr-FR" sz="1200" b="1" dirty="0">
              <a:solidFill>
                <a:srgbClr val="E41F13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485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E41F13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leila.zahour@spw.wallonie.b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57614" y="1987550"/>
            <a:ext cx="7060578" cy="2293700"/>
          </a:xfrm>
        </p:spPr>
        <p:txBody>
          <a:bodyPr>
            <a:normAutofit fontScale="90000"/>
          </a:bodyPr>
          <a:lstStyle/>
          <a:p>
            <a:pPr algn="ctr"/>
            <a:r>
              <a:rPr lang="fr-FR" altLang="fr-FR" sz="2400" dirty="0" smtClean="0">
                <a:ea typeface="Geneva" charset="-128"/>
              </a:rPr>
              <a:t>Le parcours d’intégration des primo-arrivants</a:t>
            </a:r>
            <a:br>
              <a:rPr lang="fr-FR" altLang="fr-FR" sz="2400" dirty="0" smtClean="0">
                <a:ea typeface="Geneva" charset="-128"/>
              </a:rPr>
            </a:br>
            <a:r>
              <a:rPr lang="fr-FR" altLang="fr-FR" sz="2400" dirty="0" smtClean="0">
                <a:ea typeface="Geneva" charset="-128"/>
              </a:rPr>
              <a:t>  </a:t>
            </a:r>
            <a:br>
              <a:rPr lang="fr-FR" altLang="fr-FR" sz="2400" dirty="0" smtClean="0">
                <a:ea typeface="Geneva" charset="-128"/>
              </a:rPr>
            </a:br>
            <a:r>
              <a:rPr lang="fr-FR" altLang="fr-FR" sz="2000" dirty="0" smtClean="0">
                <a:ea typeface="Geneva" charset="-128"/>
              </a:rPr>
              <a:t>Titre III du Livre II du Code wallon de l’action sociale et de la santé, relatif à l’intégration des personnes étrangères </a:t>
            </a:r>
            <a:r>
              <a:rPr lang="fr-FR" altLang="fr-FR" sz="2400" dirty="0" smtClean="0">
                <a:ea typeface="Geneva" charset="-128"/>
              </a:rPr>
              <a:t/>
            </a:r>
            <a:br>
              <a:rPr lang="fr-FR" altLang="fr-FR" sz="2400" dirty="0" smtClean="0">
                <a:ea typeface="Geneva" charset="-128"/>
              </a:rPr>
            </a:br>
            <a:r>
              <a:rPr lang="fr-FR" altLang="fr-FR" sz="2400" dirty="0" smtClean="0">
                <a:ea typeface="Geneva" charset="-128"/>
              </a:rPr>
              <a:t/>
            </a:r>
            <a:br>
              <a:rPr lang="fr-FR" altLang="fr-FR" sz="2400" dirty="0" smtClean="0">
                <a:ea typeface="Geneva" charset="-128"/>
              </a:rPr>
            </a:br>
            <a:r>
              <a:rPr lang="fr-FR" altLang="fr-FR" sz="2000" dirty="0" smtClean="0">
                <a:solidFill>
                  <a:schemeClr val="tx1"/>
                </a:solidFill>
                <a:ea typeface="Geneva" charset="-128"/>
              </a:rPr>
              <a:t>Circulaire du 28 janvier 2019</a:t>
            </a:r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302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CHAPITRE I: PUBLIC CIBLE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fr-BE" altLang="fr-FR" sz="1600" b="1" dirty="0" smtClean="0">
                <a:ea typeface="Geneva" charset="-128"/>
              </a:rPr>
              <a:t>Nouvelle dispense:</a:t>
            </a:r>
          </a:p>
          <a:p>
            <a:pPr lvl="1">
              <a:buNone/>
            </a:pPr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pPr lvl="1"/>
            <a:r>
              <a:rPr lang="fr-BE" altLang="fr-FR" sz="1400" dirty="0" smtClean="0">
                <a:solidFill>
                  <a:schemeClr val="accent2"/>
                </a:solidFill>
                <a:ea typeface="Geneva" charset="-128"/>
              </a:rPr>
              <a:t>Les personnes exerçant une activité professionnelle au minimum à mi-temps pendant une période continue de plus de trois mois. La preuve se fait par toute voie de droit.</a:t>
            </a:r>
          </a:p>
          <a:p>
            <a:pPr lvl="1">
              <a:buNone/>
            </a:pPr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pPr lvl="1"/>
            <a:r>
              <a:rPr lang="fr-BE" altLang="fr-FR" sz="1100" strike="sngStrike" dirty="0" smtClean="0">
                <a:ea typeface="Geneva" charset="-128"/>
              </a:rPr>
              <a:t>Le personnel des ambassades; </a:t>
            </a:r>
          </a:p>
          <a:p>
            <a:pPr lvl="1"/>
            <a:r>
              <a:rPr lang="fr-BE" altLang="fr-FR" sz="1100" strike="sngStrike" dirty="0" smtClean="0">
                <a:ea typeface="Geneva" charset="-128"/>
              </a:rPr>
              <a:t>Les travailleurs migrants avec statut de séjour temporaire;</a:t>
            </a:r>
          </a:p>
          <a:p>
            <a:pPr lvl="1">
              <a:buFontTx/>
              <a:buChar char="-"/>
            </a:pPr>
            <a:r>
              <a:rPr lang="fr-BE" altLang="fr-FR" sz="1100" strike="sngStrike" dirty="0" smtClean="0">
                <a:ea typeface="Geneva" charset="-128"/>
              </a:rPr>
              <a:t>Les détenteurs d’un permis de travail B;</a:t>
            </a:r>
          </a:p>
          <a:p>
            <a:pPr lvl="1">
              <a:buFontTx/>
              <a:buChar char="-"/>
            </a:pPr>
            <a:r>
              <a:rPr lang="fr-BE" altLang="fr-FR" sz="1100" strike="sngStrike" dirty="0" smtClean="0">
                <a:ea typeface="Geneva" charset="-128"/>
              </a:rPr>
              <a:t>Le personnel des organismes internationaux;</a:t>
            </a:r>
          </a:p>
          <a:p>
            <a:pPr lvl="1">
              <a:buFontTx/>
              <a:buChar char="-"/>
            </a:pPr>
            <a:r>
              <a:rPr lang="fr-BE" altLang="fr-FR" sz="1100" strike="sngStrike" dirty="0" smtClean="0">
                <a:ea typeface="Geneva" charset="-128"/>
              </a:rPr>
              <a:t>Les travailleurs indépendants et les cadres d’entreprises;</a:t>
            </a:r>
          </a:p>
          <a:p>
            <a:pPr lvl="1">
              <a:buFontTx/>
              <a:buChar char="-"/>
            </a:pPr>
            <a:r>
              <a:rPr lang="fr-BE" altLang="fr-FR" sz="1100" strike="sngStrike" dirty="0" smtClean="0">
                <a:ea typeface="Geneva" charset="-128"/>
              </a:rPr>
              <a:t>Les sportifs professionnels;</a:t>
            </a:r>
          </a:p>
          <a:p>
            <a:pPr lvl="1">
              <a:buNone/>
            </a:pPr>
            <a:endParaRPr lang="fr-BE" altLang="fr-FR" sz="1100" strike="sngStrike" dirty="0" smtClean="0">
              <a:ea typeface="Geneva" charset="-128"/>
            </a:endParaRPr>
          </a:p>
          <a:p>
            <a:pPr lvl="1">
              <a:buFontTx/>
              <a:buChar char="-"/>
            </a:pPr>
            <a:r>
              <a:rPr lang="fr-BE" altLang="fr-FR" sz="1100" strike="sngStrike" dirty="0" smtClean="0">
                <a:ea typeface="Geneva" charset="-128"/>
              </a:rPr>
              <a:t>Les personnes ayant séjourné plus d’un an dans l’espace Schengen;</a:t>
            </a:r>
          </a:p>
          <a:p>
            <a:pPr lvl="1">
              <a:buNone/>
            </a:pPr>
            <a:endParaRPr lang="fr-BE" altLang="fr-FR" sz="1100" strike="sngStrike" dirty="0" smtClean="0">
              <a:ea typeface="Geneva" charset="-128"/>
            </a:endParaRPr>
          </a:p>
          <a:p>
            <a:pPr>
              <a:buNone/>
            </a:pPr>
            <a:endParaRPr lang="fr-BE" sz="1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 CHAPITRE I: PUBLIC CIBLE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BE" altLang="fr-FR" sz="1400" dirty="0" smtClean="0">
              <a:ea typeface="Geneva" charset="-128"/>
            </a:endParaRP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solidFill>
                  <a:schemeClr val="accent2"/>
                </a:solidFill>
                <a:ea typeface="Geneva" charset="-128"/>
              </a:rPr>
              <a:t>Remise d’une attestation d’exemption ou de dispense par la commune ou le centre régional d’intégration.</a:t>
            </a: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Les membres de la famille des personnes dispensées ne sont pas dispensés de plein droit.</a:t>
            </a:r>
          </a:p>
          <a:p>
            <a:pPr>
              <a:buFontTx/>
              <a:buNone/>
            </a:pPr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Demandeurs d’asile: AI de 3 mois renouvelable =&gt; pas d’obligation de suivre le parcours.</a:t>
            </a:r>
          </a:p>
          <a:p>
            <a:pPr>
              <a:buNone/>
            </a:pPr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Parcours d’intégration: ouvert et gratuit à tous sur base volontaire.</a:t>
            </a:r>
          </a:p>
          <a:p>
            <a:endParaRPr lang="fr-BE" altLang="fr-FR" sz="1400" dirty="0" smtClean="0">
              <a:ea typeface="Geneva" charset="-128"/>
            </a:endParaRPr>
          </a:p>
          <a:p>
            <a:pPr>
              <a:buNone/>
            </a:pPr>
            <a:endParaRPr lang="fr-B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4182" y="205978"/>
            <a:ext cx="7868120" cy="994171"/>
          </a:xfrm>
        </p:spPr>
        <p:txBody>
          <a:bodyPr/>
          <a:lstStyle/>
          <a:p>
            <a:pPr algn="ctr"/>
            <a:r>
              <a:rPr lang="fr-BE" dirty="0" smtClean="0"/>
              <a:t>CHAPITRE II: PARCOURS D’INTÉGRATION	MODULE D’ACCUEIL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1295400"/>
            <a:ext cx="7868120" cy="313259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>
              <a:buFontTx/>
              <a:buNone/>
            </a:pPr>
            <a:r>
              <a:rPr lang="fr-BE" altLang="fr-FR" sz="1400" b="1" dirty="0" smtClean="0">
                <a:ea typeface="Geneva" charset="-128"/>
              </a:rPr>
              <a:t>Bureaux d’accueil </a:t>
            </a:r>
            <a:r>
              <a:rPr lang="fr-BE" altLang="fr-FR" sz="1400" b="1" dirty="0" smtClean="0">
                <a:ea typeface="Geneva" charset="-128"/>
              </a:rPr>
              <a:t>organisés </a:t>
            </a:r>
            <a:r>
              <a:rPr lang="fr-BE" altLang="fr-FR" sz="1400" b="1" dirty="0" smtClean="0">
                <a:ea typeface="Geneva" charset="-128"/>
              </a:rPr>
              <a:t>par les CRI et déclinés localement</a:t>
            </a:r>
          </a:p>
          <a:p>
            <a:pPr>
              <a:buFontTx/>
              <a:buNone/>
            </a:pPr>
            <a:endParaRPr lang="fr-BE" altLang="fr-FR" sz="1400" dirty="0" smtClean="0">
              <a:ea typeface="Geneva" charset="-128"/>
            </a:endParaRPr>
          </a:p>
          <a:p>
            <a:pPr>
              <a:buFontTx/>
              <a:buNone/>
            </a:pPr>
            <a:r>
              <a:rPr lang="fr-BE" altLang="fr-FR" sz="1400" dirty="0" smtClean="0">
                <a:ea typeface="Geneva" charset="-128"/>
              </a:rPr>
              <a:t>L’accueil est personnalisé et comporte au moins :</a:t>
            </a:r>
          </a:p>
          <a:p>
            <a:pPr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un entretien pour effectuer un bilan des acquis, des diplômes, des équivalences éventuelles, à savoir un bilan social ;</a:t>
            </a:r>
          </a:p>
          <a:p>
            <a:pPr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une information pertinente sur les droits et devoirs de chaque personne qui réside en Belgique ;</a:t>
            </a:r>
          </a:p>
          <a:p>
            <a:pPr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une aide ou une orientation aux différentes démarches administratives qui pourraient être entamées;</a:t>
            </a:r>
          </a:p>
          <a:p>
            <a:pPr>
              <a:buFontTx/>
              <a:buChar char="-"/>
            </a:pPr>
            <a:r>
              <a:rPr lang="fr-BE" altLang="fr-FR" sz="1400" dirty="0" smtClean="0">
                <a:solidFill>
                  <a:schemeClr val="accent2"/>
                </a:solidFill>
                <a:ea typeface="Geneva" charset="-128"/>
              </a:rPr>
              <a:t>un test d’évaluation du niveau de français.</a:t>
            </a: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/>
              <a:t>CHAPITRE II: PARCOURS D’INTÉGRATION CONVENTION	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fr-BE" altLang="fr-FR" sz="1400" dirty="0" smtClean="0">
                <a:solidFill>
                  <a:srgbClr val="000000"/>
                </a:solidFill>
                <a:ea typeface="Geneva" charset="-128"/>
              </a:rPr>
              <a:t>Convention</a:t>
            </a:r>
            <a:r>
              <a:rPr lang="fr-BE" altLang="fr-FR" sz="1400" dirty="0" smtClean="0">
                <a:ea typeface="Geneva" charset="-128"/>
              </a:rPr>
              <a:t> obligatoire </a:t>
            </a:r>
            <a:r>
              <a:rPr lang="fr-BE" altLang="fr-FR" sz="1400" dirty="0" smtClean="0">
                <a:solidFill>
                  <a:srgbClr val="000000"/>
                </a:solidFill>
                <a:ea typeface="Geneva" charset="-128"/>
              </a:rPr>
              <a:t>entre le bénéficiaire et le CRI. </a:t>
            </a:r>
          </a:p>
          <a:p>
            <a:pPr>
              <a:buFontTx/>
              <a:buNone/>
            </a:pPr>
            <a:endParaRPr lang="fr-BE" altLang="fr-FR" sz="1400" dirty="0" smtClean="0">
              <a:solidFill>
                <a:srgbClr val="000000"/>
              </a:solidFill>
              <a:ea typeface="Geneva" charset="-128"/>
            </a:endParaRPr>
          </a:p>
          <a:p>
            <a:r>
              <a:rPr lang="fr-BE" altLang="fr-FR" sz="1400" dirty="0" smtClean="0">
                <a:solidFill>
                  <a:srgbClr val="000000"/>
                </a:solidFill>
                <a:ea typeface="Geneva" charset="-128"/>
              </a:rPr>
              <a:t>La convention prévoit:</a:t>
            </a:r>
          </a:p>
          <a:p>
            <a:pPr lvl="1"/>
            <a:r>
              <a:rPr lang="fr-BE" altLang="fr-FR" sz="1400" dirty="0" smtClean="0">
                <a:solidFill>
                  <a:srgbClr val="000000"/>
                </a:solidFill>
                <a:ea typeface="Geneva" charset="-128"/>
              </a:rPr>
              <a:t>un suivi individualisé;</a:t>
            </a:r>
          </a:p>
          <a:p>
            <a:pPr lvl="1"/>
            <a:r>
              <a:rPr lang="fr-BE" altLang="fr-FR" sz="1400" dirty="0" smtClean="0">
                <a:solidFill>
                  <a:srgbClr val="000000"/>
                </a:solidFill>
                <a:ea typeface="Geneva" charset="-128"/>
              </a:rPr>
              <a:t>une formation à la citoyenneté; </a:t>
            </a:r>
          </a:p>
          <a:p>
            <a:pPr lvl="1"/>
            <a:r>
              <a:rPr lang="fr-BE" altLang="fr-FR" sz="1400" dirty="0" smtClean="0">
                <a:solidFill>
                  <a:srgbClr val="000000"/>
                </a:solidFill>
                <a:ea typeface="Geneva" charset="-128"/>
              </a:rPr>
              <a:t>une formation à la langue française et une orientation socio-professionnelle en adéquation si ce besoin est constaté lors du bilan social.</a:t>
            </a:r>
          </a:p>
          <a:p>
            <a:pPr>
              <a:buFontTx/>
              <a:buNone/>
            </a:pPr>
            <a:endParaRPr lang="fr-BE" altLang="fr-FR" sz="1400" dirty="0" smtClean="0">
              <a:solidFill>
                <a:srgbClr val="000000"/>
              </a:solidFill>
              <a:ea typeface="Geneva" charset="-128"/>
            </a:endParaRPr>
          </a:p>
          <a:p>
            <a:r>
              <a:rPr lang="fr-BE" altLang="fr-FR" sz="1400" dirty="0" smtClean="0">
                <a:solidFill>
                  <a:srgbClr val="000000"/>
                </a:solidFill>
                <a:ea typeface="Geneva" charset="-128"/>
              </a:rPr>
              <a:t>La convention a une durée maximale de </a:t>
            </a:r>
            <a:r>
              <a:rPr lang="fr-BE" altLang="fr-FR" sz="1400" dirty="0" smtClean="0">
                <a:ea typeface="Geneva" charset="-128"/>
              </a:rPr>
              <a:t>18 mois.</a:t>
            </a:r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endParaRPr lang="fr-BE" altLang="fr-FR" sz="1400" dirty="0" smtClean="0">
              <a:solidFill>
                <a:srgbClr val="000000"/>
              </a:solidFill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Evaluation au minimum</a:t>
            </a:r>
            <a:r>
              <a:rPr lang="fr-BE" altLang="fr-FR" sz="1400" dirty="0" smtClean="0">
                <a:solidFill>
                  <a:schemeClr val="accent2"/>
                </a:solidFill>
                <a:ea typeface="Geneva" charset="-128"/>
              </a:rPr>
              <a:t> </a:t>
            </a:r>
            <a:r>
              <a:rPr lang="fr-BE" altLang="fr-FR" sz="1400" dirty="0" smtClean="0">
                <a:ea typeface="Geneva" charset="-128"/>
              </a:rPr>
              <a:t>semestrielle permettant d’adapter le plan de formation ou d’accompagnement.</a:t>
            </a: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/>
              <a:t>CHAPITRE II: PARCOURS D’INTÉGRATION INTERPRETARIAT	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BE" altLang="fr-FR" sz="1400" dirty="0" smtClean="0">
              <a:ea typeface="Geneva" charset="-128"/>
            </a:endParaRP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Un organisme d’interprétariat en milieu social agréé en Wallonie: le Setis Wallon.</a:t>
            </a: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Subvention spécifique affectée au parcours d’intégration.</a:t>
            </a: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Intervention à titre gratuit à chaque étape du parcours si nécessaire </a:t>
            </a:r>
            <a:r>
              <a:rPr lang="fr-BE" altLang="fr-FR" sz="1400" dirty="0" smtClean="0">
                <a:solidFill>
                  <a:schemeClr val="accent2"/>
                </a:solidFill>
                <a:ea typeface="Geneva" charset="-128"/>
              </a:rPr>
              <a:t>(pour les obligés et les volontaires).</a:t>
            </a: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Si absence d’interprètes dans la langue requise, recours à un service externe d’interprétariat.</a:t>
            </a: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/>
              <a:t>CHAPITRE II: PARCOURS D’INTÉGRATION OBLIGATIONS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fr-BE" altLang="fr-FR" sz="1800" dirty="0" smtClean="0">
              <a:ea typeface="Geneva" charset="-128"/>
            </a:endParaRPr>
          </a:p>
          <a:p>
            <a:pPr algn="just"/>
            <a:r>
              <a:rPr lang="fr-BE" altLang="fr-FR" sz="1800" dirty="0" smtClean="0">
                <a:ea typeface="Geneva" charset="-128"/>
              </a:rPr>
              <a:t>Le primo-arrivant est informé lors de la commande de son titre de séjour de plus de 3 mois à la commune (document informatif remis par l’administration communale – annexe I).</a:t>
            </a:r>
          </a:p>
          <a:p>
            <a:pPr algn="just">
              <a:buFontTx/>
              <a:buNone/>
            </a:pPr>
            <a:r>
              <a:rPr lang="fr-BE" altLang="fr-FR" sz="1800" dirty="0" smtClean="0">
                <a:ea typeface="Geneva" charset="-128"/>
              </a:rPr>
              <a:t>	</a:t>
            </a:r>
          </a:p>
          <a:p>
            <a:pPr algn="just"/>
            <a:r>
              <a:rPr lang="fr-BE" altLang="fr-FR" sz="1800" dirty="0" smtClean="0">
                <a:ea typeface="Geneva" charset="-128"/>
              </a:rPr>
              <a:t>Sauf cas de force majeure, le primo-arrivant doit prendre contact avec le centre compétent dans les </a:t>
            </a:r>
            <a:r>
              <a:rPr lang="fr-BE" altLang="fr-FR" sz="1800" u="sng" dirty="0" smtClean="0">
                <a:ea typeface="Geneva" charset="-128"/>
              </a:rPr>
              <a:t>3 mois</a:t>
            </a:r>
            <a:r>
              <a:rPr lang="fr-BE" altLang="fr-FR" sz="1800" dirty="0" smtClean="0">
                <a:ea typeface="Geneva" charset="-128"/>
              </a:rPr>
              <a:t> de la commande de son titre de séjour dans une commune de langue française.</a:t>
            </a:r>
          </a:p>
          <a:p>
            <a:pPr algn="just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 algn="just"/>
            <a:r>
              <a:rPr lang="fr-BE" altLang="fr-FR" sz="1800" dirty="0" smtClean="0">
                <a:ea typeface="Geneva" charset="-128"/>
              </a:rPr>
              <a:t>Le primo arrivant doit obtenir l’attestation de fréquentation délivrée par le Centre (annexe XII) dans les 18 mois à dater de la commande du titre de séjour de plus de 3 mois.</a:t>
            </a:r>
          </a:p>
          <a:p>
            <a:pPr algn="just"/>
            <a:endParaRPr lang="fr-BE" altLang="fr-FR" sz="1800" dirty="0" smtClean="0">
              <a:ea typeface="Geneva" charset="-128"/>
            </a:endParaRPr>
          </a:p>
          <a:p>
            <a:pPr algn="just"/>
            <a:r>
              <a:rPr lang="fr-BE" altLang="fr-FR" sz="1800" dirty="0" smtClean="0">
                <a:ea typeface="Geneva" charset="-128"/>
              </a:rPr>
              <a:t>Délai prorogeable moyennant demande dument motivée adressée au Ministre.</a:t>
            </a:r>
          </a:p>
          <a:p>
            <a:pPr algn="just">
              <a:buNone/>
            </a:pPr>
            <a:endParaRPr lang="fr-BE" altLang="fr-FR" sz="1800" dirty="0" smtClean="0">
              <a:ea typeface="Geneva" charset="-128"/>
            </a:endParaRPr>
          </a:p>
          <a:p>
            <a:pPr algn="just"/>
            <a:r>
              <a:rPr lang="fr-BE" altLang="fr-FR" sz="1800" dirty="0" smtClean="0">
                <a:solidFill>
                  <a:schemeClr val="accent2"/>
                </a:solidFill>
                <a:ea typeface="Geneva" charset="-128"/>
              </a:rPr>
              <a:t>Dispense si le primo-arrivant entame pendant son parcours une activité professionnelle au minimum à mi-temps pendant une période continue de plus de 3 mois (remise d’une attestation de dispense par le centre – annexe </a:t>
            </a:r>
            <a:r>
              <a:rPr lang="fr-BE" altLang="fr-FR" sz="1800" dirty="0" smtClean="0">
                <a:solidFill>
                  <a:schemeClr val="accent2"/>
                </a:solidFill>
                <a:ea typeface="Geneva" charset="-128"/>
              </a:rPr>
              <a:t>XI</a:t>
            </a:r>
            <a:r>
              <a:rPr lang="fr-BE" altLang="fr-FR" sz="1800" dirty="0" smtClean="0">
                <a:solidFill>
                  <a:schemeClr val="accent2"/>
                </a:solidFill>
                <a:ea typeface="Geneva" charset="-128"/>
              </a:rPr>
              <a:t>).</a:t>
            </a:r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/>
              <a:t>CHAPITRE II: PARCOURS D’INTÉGRATION SANCTIONS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1063230"/>
            <a:ext cx="7868120" cy="336477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fr-BE" altLang="fr-FR" sz="1800" dirty="0" smtClean="0">
              <a:ea typeface="Geneva" charset="-128"/>
            </a:endParaRPr>
          </a:p>
          <a:p>
            <a:endParaRPr lang="fr-BE" altLang="fr-FR" sz="2200" dirty="0" smtClean="0">
              <a:solidFill>
                <a:srgbClr val="000000"/>
              </a:solidFill>
              <a:ea typeface="Geneva" charset="-128"/>
            </a:endParaRPr>
          </a:p>
          <a:p>
            <a:r>
              <a:rPr lang="fr-BE" altLang="fr-FR" sz="2000" dirty="0" smtClean="0">
                <a:solidFill>
                  <a:srgbClr val="000000"/>
                </a:solidFill>
                <a:ea typeface="Geneva" charset="-128"/>
              </a:rPr>
              <a:t>Amende administrative infligée si non obtention de l’attestation de fréquentation dans le délai de 18 mois à dater de la commande du titre de séjour.</a:t>
            </a:r>
          </a:p>
          <a:p>
            <a:pPr>
              <a:buFontTx/>
              <a:buNone/>
            </a:pPr>
            <a:endParaRPr lang="fr-BE" altLang="fr-FR" sz="2000" dirty="0" smtClean="0">
              <a:solidFill>
                <a:srgbClr val="000000"/>
              </a:solidFill>
              <a:ea typeface="Geneva" charset="-128"/>
            </a:endParaRPr>
          </a:p>
          <a:p>
            <a:r>
              <a:rPr lang="fr-BE" altLang="fr-FR" sz="2000" dirty="0" smtClean="0">
                <a:solidFill>
                  <a:srgbClr val="000000"/>
                </a:solidFill>
                <a:ea typeface="Geneva" charset="-128"/>
              </a:rPr>
              <a:t>Procédure de rappel lorsque la personne est en défaut.</a:t>
            </a:r>
          </a:p>
          <a:p>
            <a:endParaRPr lang="fr-BE" altLang="fr-FR" sz="2000" dirty="0" smtClean="0">
              <a:solidFill>
                <a:srgbClr val="000000"/>
              </a:solidFill>
              <a:ea typeface="Geneva" charset="-128"/>
            </a:endParaRPr>
          </a:p>
          <a:p>
            <a:r>
              <a:rPr lang="fr-BE" altLang="fr-FR" sz="2000" dirty="0" smtClean="0">
                <a:solidFill>
                  <a:srgbClr val="000000"/>
                </a:solidFill>
                <a:ea typeface="Geneva" charset="-128"/>
              </a:rPr>
              <a:t>Droit à exposer par écrit ses moyens de défense et à être entendu.</a:t>
            </a:r>
          </a:p>
          <a:p>
            <a:endParaRPr lang="fr-BE" altLang="fr-FR" sz="2000" dirty="0" smtClean="0">
              <a:solidFill>
                <a:srgbClr val="000000"/>
              </a:solidFill>
              <a:ea typeface="Geneva" charset="-128"/>
            </a:endParaRPr>
          </a:p>
          <a:p>
            <a:r>
              <a:rPr lang="fr-BE" altLang="fr-FR" sz="2000" dirty="0" smtClean="0">
                <a:solidFill>
                  <a:srgbClr val="000000"/>
                </a:solidFill>
                <a:ea typeface="Geneva" charset="-128"/>
              </a:rPr>
              <a:t>Délai de 30 jours pour payer l’amende à partir de la notification de la sanction.</a:t>
            </a:r>
          </a:p>
          <a:p>
            <a:pPr>
              <a:buFontTx/>
              <a:buNone/>
            </a:pPr>
            <a:endParaRPr lang="fr-BE" altLang="fr-FR" sz="2000" dirty="0" smtClean="0">
              <a:solidFill>
                <a:srgbClr val="000000"/>
              </a:solidFill>
              <a:ea typeface="Geneva" charset="-128"/>
            </a:endParaRPr>
          </a:p>
          <a:p>
            <a:r>
              <a:rPr lang="fr-BE" altLang="fr-FR" sz="2000" dirty="0" smtClean="0">
                <a:solidFill>
                  <a:srgbClr val="000000"/>
                </a:solidFill>
                <a:ea typeface="Geneva" charset="-128"/>
              </a:rPr>
              <a:t>Voie de recours devant le tribunal de police.</a:t>
            </a:r>
          </a:p>
          <a:p>
            <a:pPr>
              <a:buNone/>
            </a:pPr>
            <a:endParaRPr lang="fr-BE" altLang="fr-FR" sz="2000" dirty="0" smtClean="0">
              <a:solidFill>
                <a:srgbClr val="000000"/>
              </a:solidFill>
              <a:ea typeface="Geneva" charset="-128"/>
            </a:endParaRPr>
          </a:p>
          <a:p>
            <a:r>
              <a:rPr lang="fr-BE" altLang="fr-FR" sz="2000" dirty="0" smtClean="0">
                <a:solidFill>
                  <a:srgbClr val="000000"/>
                </a:solidFill>
                <a:ea typeface="Geneva" charset="-128"/>
              </a:rPr>
              <a:t>Sanction n’a aucune incidence sur le droit de séjour.</a:t>
            </a: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III: RÔLE DES COMMUNES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altLang="fr-FR" sz="1400" dirty="0" smtClean="0">
                <a:ea typeface="Geneva" charset="-128"/>
              </a:rPr>
              <a:t>Donner aux primo-arrivants, lors de la commande du titre de séjour de plus de 3 mois, une information relative au parcours d’intégration via la remise d’un document informatif    (annexe I) contre accusé de réception (annexe II).</a:t>
            </a:r>
          </a:p>
          <a:p>
            <a:pPr>
              <a:buFontTx/>
              <a:buNone/>
            </a:pPr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Collaborer avec les centres, via la convention de partenariat (annexe XIII) qui contient l’ensemble des engagements des communes et des centres.</a:t>
            </a: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Transmettre au centre compétent la liste des nouveaux primo-arrivants ayant commandé leur titre de séjour avec les accusés de réception ainsi que le nombre de personnes exemptées (annexe III).</a:t>
            </a:r>
          </a:p>
          <a:p>
            <a:pPr>
              <a:buNone/>
            </a:pPr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La fréquence de transmission est déterminée dans la convention et est au minimum mensuelle.</a:t>
            </a: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III: RÔLE DES COMMUNES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La commune informe le primo-arrivant:</a:t>
            </a:r>
          </a:p>
          <a:p>
            <a:pPr lvl="1"/>
            <a:r>
              <a:rPr lang="fr-BE" altLang="fr-FR" sz="1400" dirty="0" smtClean="0">
                <a:ea typeface="Geneva" charset="-128"/>
              </a:rPr>
              <a:t>de son obligation de s’inscrire au module d’accueil dans les </a:t>
            </a:r>
            <a:r>
              <a:rPr lang="fr-BE" altLang="fr-FR" sz="1400" u="sng" dirty="0" smtClean="0">
                <a:ea typeface="Geneva" charset="-128"/>
              </a:rPr>
              <a:t>3 mois </a:t>
            </a:r>
            <a:r>
              <a:rPr lang="fr-BE" altLang="fr-FR" sz="1400" dirty="0" smtClean="0">
                <a:ea typeface="Geneva" charset="-128"/>
              </a:rPr>
              <a:t>de la commande du titre de séjour de plus de 3 mois et d’obtenir son attestation dans les </a:t>
            </a:r>
            <a:r>
              <a:rPr lang="fr-BE" altLang="fr-FR" sz="1400" u="sng" dirty="0" smtClean="0">
                <a:ea typeface="Geneva" charset="-128"/>
              </a:rPr>
              <a:t>18 mois</a:t>
            </a:r>
            <a:r>
              <a:rPr lang="fr-BE" altLang="fr-FR" sz="1400" dirty="0" smtClean="0">
                <a:ea typeface="Geneva" charset="-128"/>
              </a:rPr>
              <a:t> de la commande du titre de séjour ;</a:t>
            </a:r>
          </a:p>
          <a:p>
            <a:pPr lvl="1"/>
            <a:r>
              <a:rPr lang="fr-BE" altLang="fr-FR" sz="1400" dirty="0" smtClean="0">
                <a:ea typeface="Geneva" charset="-128"/>
              </a:rPr>
              <a:t>de l’envoi d’une copie de l’attestation de fréquentation à la commune ;</a:t>
            </a:r>
          </a:p>
          <a:p>
            <a:pPr lvl="1"/>
            <a:r>
              <a:rPr lang="fr-BE" altLang="fr-FR" sz="1400" dirty="0" smtClean="0">
                <a:ea typeface="Geneva" charset="-128"/>
              </a:rPr>
              <a:t>des coordonnées du centre compétent ;</a:t>
            </a:r>
          </a:p>
          <a:p>
            <a:pPr lvl="1"/>
            <a:r>
              <a:rPr lang="fr-BE" altLang="fr-FR" sz="1400" dirty="0" smtClean="0">
                <a:ea typeface="Geneva" charset="-128"/>
              </a:rPr>
              <a:t>des sanctions applicables en cas de méconnaissance de l’obligation.</a:t>
            </a:r>
          </a:p>
          <a:p>
            <a:pPr lvl="1">
              <a:buFontTx/>
              <a:buNone/>
            </a:pPr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L’information est accessible à toute personne étrangère même si elle n’est pas soumise à l’obligation.</a:t>
            </a: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En cas de doute sur le caractère obligatoire, envoi de la personne vers le CRI compétent.</a:t>
            </a:r>
          </a:p>
          <a:p>
            <a:pPr>
              <a:buNone/>
            </a:pPr>
            <a:endParaRPr lang="fr-BE" altLang="fr-FR" sz="1800" dirty="0" smtClean="0">
              <a:ea typeface="Geneva" charset="-128"/>
            </a:endParaRPr>
          </a:p>
          <a:p>
            <a:pPr>
              <a:buNone/>
            </a:pPr>
            <a:endParaRPr lang="fr-BE" sz="1800" b="1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IV: RÔLE DES CENTRES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fr-BE" altLang="fr-FR" sz="1800" dirty="0" smtClean="0">
              <a:ea typeface="Geneva" charset="-128"/>
            </a:endParaRPr>
          </a:p>
          <a:p>
            <a:pPr algn="ctr">
              <a:buFontTx/>
              <a:buNone/>
            </a:pPr>
            <a:r>
              <a:rPr lang="fr-BE" altLang="fr-FR" sz="1600" b="1" dirty="0" smtClean="0">
                <a:ea typeface="Geneva" charset="-128"/>
              </a:rPr>
              <a:t>Module d’accueil</a:t>
            </a:r>
          </a:p>
          <a:p>
            <a:pPr algn="ctr">
              <a:buFontTx/>
              <a:buNone/>
            </a:pPr>
            <a:r>
              <a:rPr lang="fr-BE" altLang="fr-FR" sz="1900" b="1" dirty="0" smtClean="0">
                <a:ea typeface="Geneva" charset="-128"/>
              </a:rPr>
              <a:t> </a:t>
            </a:r>
            <a:endParaRPr lang="fr-BE" altLang="fr-FR" sz="18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Création de bureaux d’accueil (seul ou en partenariat) où sera dispensé le module d’accueil;</a:t>
            </a: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Fixation d’un rendez-vous lors du premier contact avec le primo-arrivant;</a:t>
            </a: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Réalisation du bilan social dans un </a:t>
            </a:r>
            <a:r>
              <a:rPr lang="fr-BE" altLang="fr-FR" sz="1400" u="sng" dirty="0" smtClean="0">
                <a:ea typeface="Geneva" charset="-128"/>
              </a:rPr>
              <a:t>délai d’un mois </a:t>
            </a:r>
            <a:r>
              <a:rPr lang="fr-BE" altLang="fr-FR" sz="1400" dirty="0" smtClean="0">
                <a:ea typeface="Geneva" charset="-128"/>
              </a:rPr>
              <a:t>à partir de la prise de contact;</a:t>
            </a: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Dispense l’information sur les droits et devoirs;</a:t>
            </a:r>
          </a:p>
          <a:p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solidFill>
                  <a:schemeClr val="accent2"/>
                </a:solidFill>
                <a:ea typeface="Geneva" charset="-128"/>
              </a:rPr>
              <a:t>Réalisation d’un test d’évaluation du niveau de français (seul ou en partenariat); </a:t>
            </a: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PLAN 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1327151"/>
            <a:ext cx="7868120" cy="2997200"/>
          </a:xfrm>
        </p:spPr>
        <p:txBody>
          <a:bodyPr>
            <a:normAutofit fontScale="92500" lnSpcReduction="10000"/>
          </a:bodyPr>
          <a:lstStyle/>
          <a:p>
            <a:r>
              <a:rPr lang="fr-BE" altLang="fr-FR" sz="1500" b="1" u="sng" dirty="0" smtClean="0">
                <a:ea typeface="Geneva" charset="-128"/>
              </a:rPr>
              <a:t>Préambule</a:t>
            </a:r>
          </a:p>
          <a:p>
            <a:pPr>
              <a:buFontTx/>
              <a:buNone/>
            </a:pPr>
            <a:endParaRPr lang="fr-BE" altLang="fr-FR" sz="1500" b="1" dirty="0" smtClean="0">
              <a:ea typeface="Geneva" charset="-128"/>
            </a:endParaRPr>
          </a:p>
          <a:p>
            <a:r>
              <a:rPr lang="fr-BE" altLang="fr-FR" sz="1500" b="1" u="sng" dirty="0" smtClean="0">
                <a:ea typeface="Geneva" charset="-128"/>
              </a:rPr>
              <a:t>Chapitre 1: Public cible</a:t>
            </a:r>
            <a:endParaRPr lang="fr-BE" altLang="fr-FR" sz="1500" b="1" dirty="0" smtClean="0">
              <a:ea typeface="Geneva" charset="-128"/>
            </a:endParaRPr>
          </a:p>
          <a:p>
            <a:pPr>
              <a:buFontTx/>
              <a:buNone/>
            </a:pPr>
            <a:endParaRPr lang="fr-BE" altLang="fr-FR" sz="1500" dirty="0" smtClean="0">
              <a:ea typeface="Geneva" charset="-128"/>
            </a:endParaRPr>
          </a:p>
          <a:p>
            <a:r>
              <a:rPr lang="fr-BE" altLang="fr-FR" sz="1500" b="1" u="sng" dirty="0" smtClean="0">
                <a:ea typeface="Geneva" charset="-128"/>
              </a:rPr>
              <a:t>Chapitre 2: Parcours d’intégration</a:t>
            </a:r>
            <a:endParaRPr lang="fr-BE" altLang="fr-FR" sz="1500" b="1" dirty="0" smtClean="0">
              <a:ea typeface="Geneva" charset="-128"/>
            </a:endParaRPr>
          </a:p>
          <a:p>
            <a:pPr>
              <a:buFontTx/>
              <a:buNone/>
            </a:pPr>
            <a:r>
              <a:rPr lang="fr-BE" altLang="fr-FR" sz="1500" dirty="0" smtClean="0">
                <a:ea typeface="Geneva" charset="-128"/>
              </a:rPr>
              <a:t>	Section 1. Contenu du parcours d’intégration</a:t>
            </a:r>
          </a:p>
          <a:p>
            <a:pPr>
              <a:buFontTx/>
              <a:buNone/>
            </a:pPr>
            <a:r>
              <a:rPr lang="fr-BE" altLang="fr-FR" sz="1500" dirty="0" smtClean="0">
                <a:ea typeface="Geneva" charset="-128"/>
              </a:rPr>
              <a:t>		a) Le module d’accueil</a:t>
            </a:r>
          </a:p>
          <a:p>
            <a:pPr>
              <a:buFontTx/>
              <a:buNone/>
            </a:pPr>
            <a:r>
              <a:rPr lang="fr-BE" altLang="fr-FR" sz="1500" dirty="0" smtClean="0">
                <a:ea typeface="Geneva" charset="-128"/>
              </a:rPr>
              <a:t>		b) La convention d’accueil</a:t>
            </a:r>
          </a:p>
          <a:p>
            <a:pPr>
              <a:buFontTx/>
              <a:buNone/>
            </a:pPr>
            <a:r>
              <a:rPr lang="fr-BE" altLang="fr-FR" sz="1500" dirty="0" smtClean="0">
                <a:ea typeface="Geneva" charset="-128"/>
              </a:rPr>
              <a:t>	Section 2. Obligations</a:t>
            </a:r>
          </a:p>
          <a:p>
            <a:pPr>
              <a:buFontTx/>
              <a:buNone/>
            </a:pPr>
            <a:r>
              <a:rPr lang="fr-BE" altLang="fr-FR" sz="1500" dirty="0" smtClean="0">
                <a:ea typeface="Geneva" charset="-128"/>
              </a:rPr>
              <a:t>	Section 3. Sanctions</a:t>
            </a:r>
          </a:p>
          <a:p>
            <a:pPr>
              <a:buNone/>
            </a:pPr>
            <a:endParaRPr lang="fr-BE" altLang="fr-FR" sz="1500" dirty="0" smtClean="0">
              <a:ea typeface="Geneva" charset="-128"/>
            </a:endParaRPr>
          </a:p>
          <a:p>
            <a:r>
              <a:rPr lang="fr-BE" altLang="fr-FR" sz="1500" b="1" u="sng" dirty="0" smtClean="0">
                <a:ea typeface="Geneva" charset="-128"/>
              </a:rPr>
              <a:t>Chapitre 3: Rôles des communes dans le cadre du parcours d’intégration</a:t>
            </a:r>
          </a:p>
          <a:p>
            <a:endParaRPr lang="fr-BE" sz="2000" b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IV: RÔLE DES CENTRES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fr-BE" altLang="fr-FR" sz="1700" b="1" dirty="0" smtClean="0">
                <a:ea typeface="Geneva" charset="-128"/>
              </a:rPr>
              <a:t>Module d’accueil</a:t>
            </a:r>
          </a:p>
          <a:p>
            <a:pPr algn="ctr">
              <a:buFontTx/>
              <a:buNone/>
            </a:pPr>
            <a:r>
              <a:rPr lang="fr-BE" altLang="fr-FR" sz="1600" b="1" dirty="0" smtClean="0">
                <a:ea typeface="Geneva" charset="-128"/>
              </a:rPr>
              <a:t> </a:t>
            </a:r>
            <a:endParaRPr lang="fr-BE" altLang="fr-FR" sz="1600" dirty="0" smtClean="0">
              <a:ea typeface="Geneva" charset="-128"/>
            </a:endParaRPr>
          </a:p>
          <a:p>
            <a:r>
              <a:rPr lang="fr-BE" altLang="fr-FR" sz="1500" dirty="0" smtClean="0">
                <a:ea typeface="Geneva" charset="-128"/>
              </a:rPr>
              <a:t>Ouverture d’un dossier individuel confidentiel au nom de chaque bénéficiaire contenant l’ensemble des informations et documents relatifs au parcours d’intégration du bénéficiaire et </a:t>
            </a:r>
            <a:r>
              <a:rPr lang="fr-BE" altLang="fr-FR" sz="1500" dirty="0" smtClean="0">
                <a:solidFill>
                  <a:schemeClr val="accent2"/>
                </a:solidFill>
                <a:ea typeface="Geneva" charset="-128"/>
              </a:rPr>
              <a:t>encodage dans  API (application informatique de gestion des données);</a:t>
            </a:r>
          </a:p>
          <a:p>
            <a:pPr>
              <a:buNone/>
            </a:pPr>
            <a:endParaRPr lang="fr-BE" altLang="fr-FR" sz="1500" dirty="0" smtClean="0">
              <a:solidFill>
                <a:schemeClr val="accent2"/>
              </a:solidFill>
              <a:ea typeface="Geneva" charset="-128"/>
            </a:endParaRPr>
          </a:p>
          <a:p>
            <a:r>
              <a:rPr lang="fr-BE" altLang="fr-FR" sz="1500" dirty="0" smtClean="0">
                <a:ea typeface="Geneva" charset="-128"/>
              </a:rPr>
              <a:t>Aide pour la réalisation des démarches administratives ou orientation vers un service spécialisé;</a:t>
            </a:r>
          </a:p>
          <a:p>
            <a:pPr>
              <a:buFontTx/>
              <a:buNone/>
            </a:pPr>
            <a:endParaRPr lang="fr-BE" altLang="fr-FR" sz="1500" dirty="0" smtClean="0">
              <a:ea typeface="Geneva" charset="-128"/>
            </a:endParaRPr>
          </a:p>
          <a:p>
            <a:r>
              <a:rPr lang="fr-BE" altLang="fr-FR" sz="1500" dirty="0" smtClean="0">
                <a:ea typeface="Geneva" charset="-128"/>
              </a:rPr>
              <a:t>Conservation des données du bilan social pendant </a:t>
            </a:r>
            <a:r>
              <a:rPr lang="fr-BE" altLang="fr-FR" sz="1500" u="sng" dirty="0" smtClean="0">
                <a:ea typeface="Geneva" charset="-128"/>
              </a:rPr>
              <a:t>3 ans </a:t>
            </a:r>
            <a:r>
              <a:rPr lang="fr-BE" altLang="fr-FR" sz="1500" dirty="0" smtClean="0">
                <a:ea typeface="Geneva" charset="-128"/>
              </a:rPr>
              <a:t>à partir de l’obtention de l’attestation de fréquentation;</a:t>
            </a:r>
          </a:p>
          <a:p>
            <a:pPr>
              <a:buFontTx/>
              <a:buNone/>
            </a:pPr>
            <a:endParaRPr lang="fr-BE" altLang="fr-FR" sz="1500" dirty="0" smtClean="0">
              <a:ea typeface="Geneva" charset="-128"/>
            </a:endParaRPr>
          </a:p>
          <a:p>
            <a:r>
              <a:rPr lang="fr-BE" altLang="fr-FR" sz="1500" dirty="0" smtClean="0">
                <a:solidFill>
                  <a:schemeClr val="accent2"/>
                </a:solidFill>
                <a:ea typeface="Geneva" charset="-128"/>
              </a:rPr>
              <a:t>Respect de la réglementation sur la protection des données et remise au primo-arrivant d’un document informatif sur le traitement des données (annexe XV) .</a:t>
            </a:r>
          </a:p>
          <a:p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endParaRPr lang="fr-BE" altLang="fr-FR" sz="1800" dirty="0" smtClean="0"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IV: RÔLE DES CENTRES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BE" altLang="fr-FR" sz="1800" dirty="0" smtClean="0">
              <a:ea typeface="Geneva" charset="-128"/>
            </a:endParaRPr>
          </a:p>
          <a:p>
            <a:pPr algn="ctr">
              <a:buFontTx/>
              <a:buNone/>
            </a:pPr>
            <a:r>
              <a:rPr lang="fr-BE" altLang="fr-FR" sz="1600" b="1" dirty="0" smtClean="0">
                <a:ea typeface="Geneva" charset="-128"/>
              </a:rPr>
              <a:t>Test d’évaluation du niveau de français</a:t>
            </a:r>
          </a:p>
          <a:p>
            <a:pPr algn="ctr">
              <a:buFontTx/>
              <a:buNone/>
            </a:pPr>
            <a:r>
              <a:rPr lang="fr-BE" altLang="fr-FR" sz="1600" b="1" dirty="0" smtClean="0">
                <a:ea typeface="Geneva" charset="-128"/>
              </a:rPr>
              <a:t> </a:t>
            </a:r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r>
              <a:rPr lang="fr-BE" altLang="fr-FR" sz="1400" dirty="0" smtClean="0">
                <a:solidFill>
                  <a:schemeClr val="accent2"/>
                </a:solidFill>
                <a:ea typeface="Geneva" charset="-128"/>
              </a:rPr>
              <a:t>Réalisé par les centres pour identifier le besoin de formation;</a:t>
            </a:r>
          </a:p>
          <a:p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r>
              <a:rPr lang="fr-BE" altLang="fr-FR" sz="1400" dirty="0" smtClean="0">
                <a:solidFill>
                  <a:schemeClr val="accent2"/>
                </a:solidFill>
                <a:ea typeface="Geneva" charset="-128"/>
              </a:rPr>
              <a:t>Référence au CECR et aux critères fixés par le Comité de coordination;</a:t>
            </a:r>
          </a:p>
          <a:p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r>
              <a:rPr lang="fr-BE" altLang="fr-FR" sz="1400" dirty="0" smtClean="0">
                <a:solidFill>
                  <a:schemeClr val="accent2"/>
                </a:solidFill>
                <a:ea typeface="Geneva" charset="-128"/>
              </a:rPr>
              <a:t>Si niveau A2 dans les quatre compétences langagières =&gt; dispense de la formation à la langue française;</a:t>
            </a:r>
          </a:p>
          <a:p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r>
              <a:rPr lang="fr-BE" altLang="fr-FR" sz="1400" dirty="0" smtClean="0">
                <a:solidFill>
                  <a:schemeClr val="accent2"/>
                </a:solidFill>
                <a:ea typeface="Geneva" charset="-128"/>
              </a:rPr>
              <a:t>Si attestation de niveau récente et conforme aux critères =&gt; validation par le centre.</a:t>
            </a:r>
          </a:p>
          <a:p>
            <a:endParaRPr lang="fr-BE" altLang="fr-FR" sz="1800" dirty="0" smtClean="0"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4182" y="205979"/>
            <a:ext cx="7868120" cy="594121"/>
          </a:xfrm>
        </p:spPr>
        <p:txBody>
          <a:bodyPr>
            <a:normAutofit/>
          </a:bodyPr>
          <a:lstStyle/>
          <a:p>
            <a:pPr algn="ctr"/>
            <a:r>
              <a:rPr lang="fr-BE" dirty="0" smtClean="0"/>
              <a:t>CHAPITRE IV: RÔLE DES CENTRES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800100"/>
            <a:ext cx="7868120" cy="365125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fr-BE" altLang="fr-FR" sz="1800" dirty="0" smtClean="0">
              <a:ea typeface="Geneva" charset="-128"/>
            </a:endParaRPr>
          </a:p>
          <a:p>
            <a:pPr algn="ctr">
              <a:buFontTx/>
              <a:buNone/>
            </a:pPr>
            <a:r>
              <a:rPr lang="fr-BE" altLang="fr-FR" sz="6400" b="1" dirty="0" smtClean="0">
                <a:ea typeface="Geneva" charset="-128"/>
              </a:rPr>
              <a:t>Convention</a:t>
            </a:r>
          </a:p>
          <a:p>
            <a:pPr algn="ctr">
              <a:buFontTx/>
              <a:buNone/>
            </a:pPr>
            <a:r>
              <a:rPr lang="fr-BE" altLang="fr-FR" sz="1600" b="1" dirty="0" smtClean="0">
                <a:ea typeface="Geneva" charset="-128"/>
              </a:rPr>
              <a:t> </a:t>
            </a:r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pPr>
              <a:buFontTx/>
              <a:buNone/>
            </a:pPr>
            <a:endParaRPr lang="fr-BE" altLang="fr-FR" sz="5600" dirty="0" smtClean="0">
              <a:ea typeface="Geneva" charset="-128"/>
            </a:endParaRPr>
          </a:p>
          <a:p>
            <a:pPr algn="just"/>
            <a:r>
              <a:rPr lang="fr-BE" altLang="fr-FR" sz="5600" dirty="0" smtClean="0">
                <a:ea typeface="Geneva" charset="-128"/>
              </a:rPr>
              <a:t>Suivi individualisé de la convention avec un entretien d’évaluation au minimum semestriel avec le primo-arrivant;</a:t>
            </a:r>
          </a:p>
          <a:p>
            <a:pPr algn="just"/>
            <a:endParaRPr lang="fr-BE" altLang="fr-FR" sz="5600" dirty="0" smtClean="0">
              <a:ea typeface="Geneva" charset="-128"/>
            </a:endParaRPr>
          </a:p>
          <a:p>
            <a:pPr algn="just"/>
            <a:r>
              <a:rPr lang="fr-BE" altLang="fr-FR" sz="5600" dirty="0" smtClean="0">
                <a:ea typeface="Geneva" charset="-128"/>
              </a:rPr>
              <a:t>Si prolongation du délai de 18 mois pour obtenir l’attestation de fréquentation, prolongation de la durée de la convention;</a:t>
            </a:r>
          </a:p>
          <a:p>
            <a:pPr algn="just"/>
            <a:endParaRPr lang="fr-BE" altLang="fr-FR" sz="5600" dirty="0" smtClean="0">
              <a:ea typeface="Geneva" charset="-128"/>
            </a:endParaRPr>
          </a:p>
          <a:p>
            <a:pPr algn="just"/>
            <a:r>
              <a:rPr lang="fr-BE" altLang="fr-FR" sz="5600" dirty="0" smtClean="0">
                <a:solidFill>
                  <a:schemeClr val="accent2"/>
                </a:solidFill>
                <a:ea typeface="Geneva" charset="-128"/>
              </a:rPr>
              <a:t>Réalisation du test de validation des acquis (seul ou en partenariat).</a:t>
            </a:r>
          </a:p>
          <a:p>
            <a:pPr>
              <a:buFontTx/>
              <a:buNone/>
            </a:pPr>
            <a:endParaRPr lang="fr-BE" altLang="fr-FR" sz="5600" dirty="0" smtClean="0">
              <a:ea typeface="Geneva" charset="-128"/>
            </a:endParaRPr>
          </a:p>
          <a:p>
            <a:r>
              <a:rPr lang="fr-BE" altLang="fr-FR" sz="5600" dirty="0" smtClean="0">
                <a:solidFill>
                  <a:srgbClr val="000000"/>
                </a:solidFill>
                <a:ea typeface="Geneva" charset="-128"/>
              </a:rPr>
              <a:t>Délivrance d’une attestation de fréquentation par le centre si taux de présence de 80% sauf absence dûment justifiée ;</a:t>
            </a:r>
          </a:p>
          <a:p>
            <a:endParaRPr lang="fr-BE" altLang="fr-FR" sz="5600" dirty="0" smtClean="0">
              <a:solidFill>
                <a:srgbClr val="000000"/>
              </a:solidFill>
              <a:ea typeface="Geneva" charset="-128"/>
            </a:endParaRPr>
          </a:p>
          <a:p>
            <a:r>
              <a:rPr lang="fr-BE" altLang="fr-FR" sz="5600" dirty="0" smtClean="0">
                <a:solidFill>
                  <a:srgbClr val="000000"/>
                </a:solidFill>
                <a:ea typeface="Geneva" charset="-128"/>
              </a:rPr>
              <a:t>Conservation de l’attestation pendant </a:t>
            </a:r>
            <a:r>
              <a:rPr lang="fr-BE" altLang="fr-FR" sz="5600" u="sng" dirty="0" smtClean="0">
                <a:solidFill>
                  <a:srgbClr val="000000"/>
                </a:solidFill>
                <a:ea typeface="Geneva" charset="-128"/>
              </a:rPr>
              <a:t>10 ans</a:t>
            </a:r>
            <a:r>
              <a:rPr lang="fr-BE" altLang="fr-FR" sz="5600" dirty="0" smtClean="0">
                <a:solidFill>
                  <a:srgbClr val="000000"/>
                </a:solidFill>
                <a:ea typeface="Geneva" charset="-128"/>
              </a:rPr>
              <a:t>;</a:t>
            </a:r>
          </a:p>
          <a:p>
            <a:endParaRPr lang="fr-BE" altLang="fr-FR" sz="5600" dirty="0" smtClean="0">
              <a:solidFill>
                <a:srgbClr val="000000"/>
              </a:solidFill>
              <a:ea typeface="Geneva" charset="-128"/>
            </a:endParaRPr>
          </a:p>
          <a:p>
            <a:r>
              <a:rPr lang="fr-BE" altLang="fr-FR" sz="5600" dirty="0" smtClean="0">
                <a:solidFill>
                  <a:srgbClr val="000000"/>
                </a:solidFill>
                <a:ea typeface="Geneva" charset="-128"/>
              </a:rPr>
              <a:t>Information du suivi du parcours vers les communes et CPAS.</a:t>
            </a:r>
          </a:p>
          <a:p>
            <a:endParaRPr lang="fr-BE" altLang="fr-FR" sz="1800" dirty="0" smtClean="0"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IV: RÔLE DES CENTRES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952500"/>
            <a:ext cx="7868120" cy="3556000"/>
          </a:xfrm>
        </p:spPr>
        <p:txBody>
          <a:bodyPr>
            <a:normAutofit fontScale="92500" lnSpcReduction="10000"/>
          </a:bodyPr>
          <a:lstStyle/>
          <a:p>
            <a:endParaRPr lang="fr-BE" altLang="fr-FR" sz="1700" b="1" dirty="0" smtClean="0">
              <a:solidFill>
                <a:srgbClr val="000000"/>
              </a:solidFill>
              <a:ea typeface="Geneva" charset="-128"/>
            </a:endParaRPr>
          </a:p>
          <a:p>
            <a:pPr algn="ctr">
              <a:buFontTx/>
              <a:buNone/>
            </a:pPr>
            <a:r>
              <a:rPr lang="fr-BE" altLang="fr-FR" sz="1700" b="1" dirty="0" smtClean="0">
                <a:ea typeface="Geneva" charset="-128"/>
              </a:rPr>
              <a:t>Sanctions:</a:t>
            </a:r>
          </a:p>
          <a:p>
            <a:pPr algn="ctr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r>
              <a:rPr lang="fr-BE" altLang="fr-FR" sz="1500" dirty="0" smtClean="0">
                <a:ea typeface="Geneva" charset="-128"/>
              </a:rPr>
              <a:t>Envoi d’un rappel un mois avant l’échéance du délai de 3 mois;</a:t>
            </a:r>
          </a:p>
          <a:p>
            <a:endParaRPr lang="fr-BE" altLang="fr-FR" sz="1500" dirty="0" smtClean="0">
              <a:ea typeface="Geneva" charset="-128"/>
            </a:endParaRPr>
          </a:p>
          <a:p>
            <a:r>
              <a:rPr lang="fr-BE" altLang="fr-FR" sz="1500" dirty="0" smtClean="0">
                <a:ea typeface="Geneva" charset="-128"/>
              </a:rPr>
              <a:t>Si non respect de l’obligation d’obtenir l’attestation de fréquentation dans les 18 mois, établissement d’un dossier transmis à l’administration dans le mois suivant l’échéance du délai de 18 mois;</a:t>
            </a:r>
          </a:p>
          <a:p>
            <a:pPr>
              <a:buFontTx/>
              <a:buNone/>
            </a:pPr>
            <a:endParaRPr lang="fr-BE" altLang="fr-FR" sz="1500" dirty="0" smtClean="0">
              <a:ea typeface="Geneva" charset="-128"/>
            </a:endParaRPr>
          </a:p>
          <a:p>
            <a:r>
              <a:rPr lang="fr-BE" altLang="fr-FR" sz="1500" dirty="0" smtClean="0">
                <a:ea typeface="Geneva" charset="-128"/>
              </a:rPr>
              <a:t>Copie de la mise en demeure envoyée par le fonctionnaire sanctionnateur est envoyée au centre.</a:t>
            </a:r>
          </a:p>
          <a:p>
            <a:endParaRPr lang="fr-BE" altLang="fr-FR" sz="1500" dirty="0" smtClean="0">
              <a:ea typeface="Geneva" charset="-128"/>
            </a:endParaRPr>
          </a:p>
          <a:p>
            <a:r>
              <a:rPr lang="fr-BE" altLang="fr-FR" sz="1500" dirty="0" smtClean="0">
                <a:ea typeface="Geneva" charset="-128"/>
              </a:rPr>
              <a:t>Envoi par le centre de la liste des primo-arrivants n’ayant pas fait droit à la mise en demeure qui leur a été adressée à l’administration (une fois par semaine).</a:t>
            </a:r>
          </a:p>
          <a:p>
            <a:endParaRPr lang="fr-BE" altLang="fr-FR" sz="1800" dirty="0" smtClean="0"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V: RÔLE DES OPERATEURS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952500"/>
            <a:ext cx="7868120" cy="3556000"/>
          </a:xfrm>
        </p:spPr>
        <p:txBody>
          <a:bodyPr>
            <a:normAutofit fontScale="85000" lnSpcReduction="20000"/>
          </a:bodyPr>
          <a:lstStyle/>
          <a:p>
            <a:endParaRPr lang="fr-BE" altLang="fr-FR" sz="1700" b="1" dirty="0" smtClean="0">
              <a:solidFill>
                <a:srgbClr val="000000"/>
              </a:solidFill>
              <a:ea typeface="Geneva" charset="-128"/>
            </a:endParaRPr>
          </a:p>
          <a:p>
            <a:pPr algn="ctr">
              <a:buFontTx/>
              <a:buNone/>
            </a:pPr>
            <a:r>
              <a:rPr lang="fr-BE" altLang="fr-FR" sz="1800" b="1" dirty="0" smtClean="0">
                <a:ea typeface="Geneva" charset="-128"/>
              </a:rPr>
              <a:t>La Formation à la langue française</a:t>
            </a:r>
          </a:p>
          <a:p>
            <a:pPr algn="ctr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r>
              <a:rPr lang="fr-BE" altLang="fr-FR" sz="1600" dirty="0" smtClean="0">
                <a:ea typeface="Geneva" charset="-128"/>
              </a:rPr>
              <a:t>Modules de formation de </a:t>
            </a:r>
            <a:r>
              <a:rPr lang="fr-BE" altLang="fr-FR" sz="1600" dirty="0" smtClean="0">
                <a:solidFill>
                  <a:schemeClr val="accent2"/>
                </a:solidFill>
                <a:ea typeface="Geneva" charset="-128"/>
              </a:rPr>
              <a:t>16 mois </a:t>
            </a:r>
            <a:r>
              <a:rPr lang="fr-BE" altLang="fr-FR" sz="1600" dirty="0" smtClean="0">
                <a:ea typeface="Geneva" charset="-128"/>
              </a:rPr>
              <a:t>maximum avec un minimum de </a:t>
            </a:r>
            <a:r>
              <a:rPr lang="fr-BE" altLang="fr-FR" sz="1600" dirty="0" smtClean="0">
                <a:solidFill>
                  <a:schemeClr val="accent2"/>
                </a:solidFill>
                <a:ea typeface="Geneva" charset="-128"/>
              </a:rPr>
              <a:t>400 h </a:t>
            </a:r>
            <a:r>
              <a:rPr lang="fr-BE" altLang="fr-FR" sz="1600" dirty="0" smtClean="0">
                <a:ea typeface="Geneva" charset="-128"/>
              </a:rPr>
              <a:t>de formation;</a:t>
            </a:r>
          </a:p>
          <a:p>
            <a:pPr>
              <a:buNone/>
            </a:pPr>
            <a:endParaRPr lang="fr-BE" altLang="fr-FR" sz="1600" dirty="0" smtClean="0">
              <a:ea typeface="Geneva" charset="-128"/>
            </a:endParaRPr>
          </a:p>
          <a:p>
            <a:r>
              <a:rPr lang="fr-BE" altLang="fr-FR" sz="1600" dirty="0" smtClean="0">
                <a:solidFill>
                  <a:schemeClr val="accent2"/>
                </a:solidFill>
                <a:ea typeface="Geneva" charset="-128"/>
              </a:rPr>
              <a:t>Les modules peuvent être dispensés par plusieurs opérateurs;</a:t>
            </a:r>
            <a:endParaRPr lang="fr-BE" altLang="fr-FR" sz="1600" dirty="0" smtClean="0">
              <a:solidFill>
                <a:srgbClr val="92D050"/>
              </a:solidFill>
              <a:ea typeface="Geneva" charset="-128"/>
            </a:endParaRPr>
          </a:p>
          <a:p>
            <a:pPr>
              <a:buNone/>
            </a:pPr>
            <a:endParaRPr lang="fr-BE" altLang="fr-FR" sz="1600" dirty="0" smtClean="0">
              <a:solidFill>
                <a:srgbClr val="92D050"/>
              </a:solidFill>
              <a:ea typeface="Geneva" charset="-128"/>
            </a:endParaRPr>
          </a:p>
          <a:p>
            <a:r>
              <a:rPr lang="fr-BE" altLang="fr-FR" sz="1600" dirty="0" smtClean="0">
                <a:solidFill>
                  <a:schemeClr val="accent2"/>
                </a:solidFill>
                <a:ea typeface="Geneva" charset="-128"/>
              </a:rPr>
              <a:t>Pas d’exigence du niveau A2 dans le cadre du parcours (&gt;&lt; nationalité) mais dispense de formation en français si ce niveau est atteint;</a:t>
            </a:r>
          </a:p>
          <a:p>
            <a:endParaRPr lang="fr-BE" altLang="fr-FR" sz="1600" dirty="0" smtClean="0">
              <a:solidFill>
                <a:schemeClr val="accent2"/>
              </a:solidFill>
              <a:ea typeface="Geneva" charset="-128"/>
            </a:endParaRPr>
          </a:p>
          <a:p>
            <a:r>
              <a:rPr lang="fr-BE" altLang="fr-FR" sz="1600" dirty="0" smtClean="0">
                <a:solidFill>
                  <a:schemeClr val="accent2"/>
                </a:solidFill>
                <a:ea typeface="Geneva" charset="-128"/>
              </a:rPr>
              <a:t>Groupe de minimum 5 à maximum 15 participants;</a:t>
            </a:r>
          </a:p>
          <a:p>
            <a:endParaRPr lang="fr-BE" altLang="fr-FR" sz="1600" dirty="0" smtClean="0">
              <a:solidFill>
                <a:schemeClr val="accent2"/>
              </a:solidFill>
              <a:ea typeface="Geneva" charset="-128"/>
            </a:endParaRPr>
          </a:p>
          <a:p>
            <a:r>
              <a:rPr lang="fr-BE" altLang="fr-FR" sz="1600" dirty="0" smtClean="0">
                <a:solidFill>
                  <a:schemeClr val="accent2"/>
                </a:solidFill>
                <a:ea typeface="Geneva" charset="-128"/>
              </a:rPr>
              <a:t>Niveau homogène  sauf exception motivée et validée par l’administration;</a:t>
            </a:r>
          </a:p>
          <a:p>
            <a:endParaRPr lang="fr-BE" altLang="fr-FR" sz="1600" dirty="0" smtClean="0">
              <a:solidFill>
                <a:schemeClr val="accent2"/>
              </a:solidFill>
              <a:ea typeface="Geneva" charset="-128"/>
            </a:endParaRPr>
          </a:p>
          <a:p>
            <a:r>
              <a:rPr lang="fr-BE" altLang="fr-FR" sz="1600" dirty="0" smtClean="0">
                <a:solidFill>
                  <a:schemeClr val="accent2"/>
                </a:solidFill>
                <a:ea typeface="Geneva" charset="-128"/>
              </a:rPr>
              <a:t>Test de validation des acquis réalisé par le centre (seul ou en partenariat).</a:t>
            </a:r>
          </a:p>
          <a:p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 algn="ctr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endParaRPr lang="fr-BE" altLang="fr-FR" sz="1800" dirty="0" smtClean="0"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V: RÔLE DES OPERATEURS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952500"/>
            <a:ext cx="7868120" cy="3644900"/>
          </a:xfrm>
        </p:spPr>
        <p:txBody>
          <a:bodyPr>
            <a:normAutofit fontScale="40000" lnSpcReduction="20000"/>
          </a:bodyPr>
          <a:lstStyle/>
          <a:p>
            <a:endParaRPr lang="fr-BE" altLang="fr-FR" sz="1700" b="1" dirty="0" smtClean="0">
              <a:solidFill>
                <a:srgbClr val="000000"/>
              </a:solidFill>
              <a:ea typeface="Geneva" charset="-128"/>
            </a:endParaRPr>
          </a:p>
          <a:p>
            <a:pPr algn="ctr">
              <a:buFontTx/>
              <a:buNone/>
            </a:pPr>
            <a:endParaRPr lang="fr-BE" altLang="fr-FR" sz="2600" b="1" dirty="0" smtClean="0">
              <a:ea typeface="Geneva" charset="-128"/>
            </a:endParaRPr>
          </a:p>
          <a:p>
            <a:pPr algn="ctr">
              <a:buFontTx/>
              <a:buNone/>
            </a:pPr>
            <a:r>
              <a:rPr lang="fr-BE" altLang="fr-FR" sz="4000" b="1" dirty="0" smtClean="0">
                <a:ea typeface="Geneva" charset="-128"/>
              </a:rPr>
              <a:t>La Formation à la langue française</a:t>
            </a:r>
          </a:p>
          <a:p>
            <a:pPr algn="ctr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 algn="ctr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>
              <a:buNone/>
            </a:pPr>
            <a:r>
              <a:rPr lang="fr-BE" altLang="fr-FR" sz="1800" dirty="0" smtClean="0">
                <a:ea typeface="Geneva" charset="-128"/>
              </a:rPr>
              <a:t>	</a:t>
            </a:r>
          </a:p>
          <a:p>
            <a:pPr>
              <a:buNone/>
            </a:pPr>
            <a:r>
              <a:rPr lang="fr-BE" altLang="fr-FR" sz="1500" dirty="0" smtClean="0">
                <a:ea typeface="Geneva" charset="-128"/>
              </a:rPr>
              <a:t>	</a:t>
            </a:r>
            <a:r>
              <a:rPr lang="fr-BE" altLang="fr-FR" sz="3500" dirty="0" smtClean="0">
                <a:ea typeface="Geneva" charset="-128"/>
              </a:rPr>
              <a:t>Les formateurs à la langue française possèdent lors de leur engagement soit:</a:t>
            </a:r>
          </a:p>
          <a:p>
            <a:pPr>
              <a:buNone/>
            </a:pPr>
            <a:endParaRPr lang="fr-BE" altLang="fr-FR" sz="3500" dirty="0" smtClean="0">
              <a:ea typeface="Geneva" charset="-128"/>
            </a:endParaRPr>
          </a:p>
          <a:p>
            <a:pPr>
              <a:buFontTx/>
              <a:buNone/>
            </a:pPr>
            <a:r>
              <a:rPr lang="fr-BE" altLang="fr-FR" sz="3500" dirty="0" smtClean="0">
                <a:ea typeface="Geneva" charset="-128"/>
              </a:rPr>
              <a:t>	1° un baccalauréat ou un diplôme équivalent et une spécialisation dans l’apprentissage du français ou du FLE </a:t>
            </a:r>
            <a:r>
              <a:rPr lang="fr-BE" altLang="fr-FR" sz="3500" dirty="0" smtClean="0">
                <a:solidFill>
                  <a:schemeClr val="accent2"/>
                </a:solidFill>
                <a:ea typeface="Geneva" charset="-128"/>
              </a:rPr>
              <a:t>reconnue par le Gouvernement sur proposition du Comité de coordination</a:t>
            </a:r>
            <a:r>
              <a:rPr lang="fr-BE" altLang="fr-FR" sz="3500" dirty="0" smtClean="0">
                <a:ea typeface="Geneva" charset="-128"/>
              </a:rPr>
              <a:t>;</a:t>
            </a:r>
          </a:p>
          <a:p>
            <a:pPr>
              <a:buFontTx/>
              <a:buNone/>
            </a:pPr>
            <a:r>
              <a:rPr lang="fr-BE" altLang="fr-FR" sz="3500" dirty="0" smtClean="0">
                <a:ea typeface="Geneva" charset="-128"/>
              </a:rPr>
              <a:t>	2° une expérience utile en qualité de formateur en FLE de</a:t>
            </a:r>
            <a:r>
              <a:rPr lang="fr-BE" altLang="fr-FR" sz="3500" dirty="0" smtClean="0">
                <a:solidFill>
                  <a:schemeClr val="accent2"/>
                </a:solidFill>
                <a:ea typeface="Geneva" charset="-128"/>
              </a:rPr>
              <a:t> </a:t>
            </a:r>
            <a:r>
              <a:rPr lang="fr-BE" altLang="fr-FR" sz="3500" dirty="0" smtClean="0">
                <a:ea typeface="Geneva" charset="-128"/>
              </a:rPr>
              <a:t>3 ans minimum;</a:t>
            </a:r>
          </a:p>
          <a:p>
            <a:pPr>
              <a:buFontTx/>
              <a:buNone/>
            </a:pPr>
            <a:r>
              <a:rPr lang="fr-BE" altLang="fr-FR" sz="3500" dirty="0" smtClean="0">
                <a:ea typeface="Geneva" charset="-128"/>
              </a:rPr>
              <a:t>	3° </a:t>
            </a:r>
            <a:r>
              <a:rPr lang="fr-BE" altLang="fr-FR" sz="3500" dirty="0" smtClean="0">
                <a:solidFill>
                  <a:schemeClr val="accent2"/>
                </a:solidFill>
                <a:ea typeface="Geneva" charset="-128"/>
              </a:rPr>
              <a:t>une spécialisation dans l’apprentissage du français ou du FLE reconnue par le Gouvernement sur proposition du Comité de coordination</a:t>
            </a:r>
          </a:p>
          <a:p>
            <a:pPr>
              <a:buFontTx/>
              <a:buNone/>
            </a:pPr>
            <a:r>
              <a:rPr lang="fr-BE" altLang="fr-FR" sz="3500" dirty="0" smtClean="0">
                <a:solidFill>
                  <a:schemeClr val="accent2"/>
                </a:solidFill>
                <a:ea typeface="Geneva" charset="-128"/>
              </a:rPr>
              <a:t>	</a:t>
            </a:r>
            <a:r>
              <a:rPr lang="fr-BE" altLang="fr-FR" sz="3500" dirty="0" smtClean="0">
                <a:ea typeface="Geneva" charset="-128"/>
              </a:rPr>
              <a:t>4° une validation des compétences délivrée par un organisme reconnu par la Région ou la Communauté française;</a:t>
            </a:r>
          </a:p>
          <a:p>
            <a:pPr>
              <a:buFontTx/>
              <a:buNone/>
            </a:pPr>
            <a:r>
              <a:rPr lang="fr-BE" altLang="fr-FR" sz="3500" dirty="0" smtClean="0">
                <a:ea typeface="Geneva" charset="-128"/>
              </a:rPr>
              <a:t>	</a:t>
            </a:r>
          </a:p>
          <a:p>
            <a:pPr>
              <a:buFontTx/>
              <a:buNone/>
            </a:pPr>
            <a:r>
              <a:rPr lang="fr-BE" altLang="fr-FR" sz="3500" dirty="0" smtClean="0">
                <a:ea typeface="Geneva" charset="-128"/>
              </a:rPr>
              <a:t>	Les formateurs doivent également avoir le niveau C1 du CECR en français.</a:t>
            </a:r>
          </a:p>
          <a:p>
            <a:pPr>
              <a:buFontTx/>
              <a:buNone/>
            </a:pPr>
            <a:endParaRPr lang="fr-BE" altLang="fr-FR" sz="1400" dirty="0" smtClean="0">
              <a:ea typeface="Geneva" charset="-128"/>
            </a:endParaRPr>
          </a:p>
          <a:p>
            <a:pPr>
              <a:buFontTx/>
              <a:buNone/>
            </a:pPr>
            <a:r>
              <a:rPr lang="fr-BE" altLang="fr-FR" sz="1400" dirty="0" smtClean="0">
                <a:ea typeface="Geneva" charset="-128"/>
              </a:rPr>
              <a:t>	</a:t>
            </a:r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 algn="ctr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endParaRPr lang="fr-BE" altLang="fr-FR" sz="1800" dirty="0" smtClean="0"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V: RÔLE DES OPERATEURS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952500"/>
            <a:ext cx="7868120" cy="3556000"/>
          </a:xfrm>
        </p:spPr>
        <p:txBody>
          <a:bodyPr>
            <a:normAutofit fontScale="92500"/>
          </a:bodyPr>
          <a:lstStyle/>
          <a:p>
            <a:endParaRPr lang="fr-BE" altLang="fr-FR" sz="1700" b="1" dirty="0" smtClean="0">
              <a:solidFill>
                <a:srgbClr val="000000"/>
              </a:solidFill>
              <a:ea typeface="Geneva" charset="-128"/>
            </a:endParaRPr>
          </a:p>
          <a:p>
            <a:pPr algn="ctr">
              <a:buFontTx/>
              <a:buNone/>
            </a:pPr>
            <a:r>
              <a:rPr lang="fr-BE" altLang="fr-FR" sz="1700" b="1" dirty="0" smtClean="0">
                <a:ea typeface="Geneva" charset="-128"/>
              </a:rPr>
              <a:t>La Formation à la langue française</a:t>
            </a:r>
          </a:p>
          <a:p>
            <a:pPr algn="ctr">
              <a:buFontTx/>
              <a:buNone/>
            </a:pPr>
            <a:endParaRPr lang="fr-BE" altLang="fr-FR" sz="1500" dirty="0" smtClean="0">
              <a:ea typeface="Geneva" charset="-128"/>
            </a:endParaRPr>
          </a:p>
          <a:p>
            <a:pPr>
              <a:buFontTx/>
              <a:buNone/>
            </a:pPr>
            <a:r>
              <a:rPr lang="fr-BE" altLang="fr-FR" sz="1500" dirty="0" smtClean="0">
                <a:ea typeface="Geneva" charset="-128"/>
              </a:rPr>
              <a:t>	</a:t>
            </a:r>
            <a:r>
              <a:rPr lang="fr-BE" altLang="fr-FR" sz="1500" dirty="0" smtClean="0">
                <a:solidFill>
                  <a:srgbClr val="000000"/>
                </a:solidFill>
                <a:ea typeface="Geneva" charset="-128"/>
              </a:rPr>
              <a:t>Dispensée par:</a:t>
            </a:r>
          </a:p>
          <a:p>
            <a:pPr>
              <a:buFontTx/>
              <a:buNone/>
            </a:pPr>
            <a:endParaRPr lang="fr-BE" altLang="fr-FR" sz="1500" dirty="0" smtClean="0">
              <a:solidFill>
                <a:srgbClr val="000000"/>
              </a:solidFill>
              <a:ea typeface="Geneva" charset="-128"/>
            </a:endParaRPr>
          </a:p>
          <a:p>
            <a:pPr>
              <a:buFontTx/>
              <a:buChar char="-"/>
            </a:pPr>
            <a:r>
              <a:rPr lang="fr-BE" altLang="fr-FR" sz="1500" dirty="0" smtClean="0">
                <a:solidFill>
                  <a:srgbClr val="000000"/>
                </a:solidFill>
                <a:ea typeface="Geneva" charset="-128"/>
              </a:rPr>
              <a:t>Les organismes agréés ILI;</a:t>
            </a:r>
          </a:p>
          <a:p>
            <a:pPr>
              <a:buFontTx/>
              <a:buChar char="-"/>
            </a:pPr>
            <a:r>
              <a:rPr lang="fr-BE" altLang="fr-FR" sz="1500" dirty="0" smtClean="0">
                <a:solidFill>
                  <a:srgbClr val="000000"/>
                </a:solidFill>
                <a:ea typeface="Geneva" charset="-128"/>
              </a:rPr>
              <a:t>Les pouvoirs publics;</a:t>
            </a:r>
          </a:p>
          <a:p>
            <a:pPr>
              <a:buFontTx/>
              <a:buChar char="-"/>
            </a:pPr>
            <a:r>
              <a:rPr lang="fr-BE" altLang="fr-FR" sz="1500" dirty="0" smtClean="0">
                <a:ea typeface="Geneva" charset="-128"/>
              </a:rPr>
              <a:t>Les établissements d’enseignement de promotion sociale en Communauté française;</a:t>
            </a:r>
          </a:p>
          <a:p>
            <a:pPr>
              <a:buFontTx/>
              <a:buChar char="-"/>
            </a:pPr>
            <a:r>
              <a:rPr lang="fr-BE" altLang="fr-FR" sz="1500" dirty="0" smtClean="0">
                <a:ea typeface="Geneva" charset="-128"/>
              </a:rPr>
              <a:t>Les établissements d’enseignement supérieur et universités en Communauté française;</a:t>
            </a:r>
          </a:p>
          <a:p>
            <a:pPr>
              <a:buFontTx/>
              <a:buChar char="-"/>
            </a:pPr>
            <a:r>
              <a:rPr lang="fr-BE" altLang="fr-FR" sz="1500" dirty="0" smtClean="0">
                <a:ea typeface="Geneva" charset="-128"/>
              </a:rPr>
              <a:t>Les associations d’éducation permanente agréées en Communauté française;</a:t>
            </a:r>
          </a:p>
          <a:p>
            <a:pPr>
              <a:buFontTx/>
              <a:buChar char="-"/>
            </a:pPr>
            <a:r>
              <a:rPr lang="fr-BE" altLang="fr-FR" sz="1500" dirty="0" smtClean="0">
                <a:ea typeface="Geneva" charset="-128"/>
              </a:rPr>
              <a:t>Le </a:t>
            </a:r>
            <a:r>
              <a:rPr lang="fr-BE" altLang="fr-FR" sz="1500" dirty="0" err="1" smtClean="0">
                <a:ea typeface="Geneva" charset="-128"/>
              </a:rPr>
              <a:t>Forem</a:t>
            </a:r>
            <a:r>
              <a:rPr lang="fr-BE" altLang="fr-FR" sz="1500" dirty="0" smtClean="0">
                <a:ea typeface="Geneva" charset="-128"/>
              </a:rPr>
              <a:t>;</a:t>
            </a:r>
          </a:p>
          <a:p>
            <a:pPr>
              <a:buFontTx/>
              <a:buChar char="-"/>
            </a:pPr>
            <a:r>
              <a:rPr lang="fr-BE" altLang="fr-FR" sz="1500" dirty="0" smtClean="0">
                <a:ea typeface="Geneva" charset="-128"/>
              </a:rPr>
              <a:t>Les CISP;</a:t>
            </a:r>
          </a:p>
          <a:p>
            <a:pPr>
              <a:buFontTx/>
              <a:buChar char="-"/>
            </a:pPr>
            <a:r>
              <a:rPr lang="fr-BE" altLang="fr-FR" sz="1500" dirty="0" smtClean="0">
                <a:ea typeface="Geneva" charset="-128"/>
              </a:rPr>
              <a:t>Les organismes reconnus par un appel à projets thématique (ILI). </a:t>
            </a:r>
          </a:p>
          <a:p>
            <a:endParaRPr lang="fr-BE" altLang="fr-FR" sz="1800" dirty="0" smtClean="0">
              <a:ea typeface="Geneva" charset="-128"/>
            </a:endParaRPr>
          </a:p>
          <a:p>
            <a:pPr>
              <a:buNone/>
            </a:pPr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 algn="ctr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endParaRPr lang="fr-BE" altLang="fr-FR" sz="1800" dirty="0" smtClean="0"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V: RÔLE DES OPERATEURS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952500"/>
            <a:ext cx="7868120" cy="3556000"/>
          </a:xfrm>
        </p:spPr>
        <p:txBody>
          <a:bodyPr>
            <a:normAutofit fontScale="77500" lnSpcReduction="20000"/>
          </a:bodyPr>
          <a:lstStyle/>
          <a:p>
            <a:endParaRPr lang="fr-BE" altLang="fr-FR" sz="1700" b="1" dirty="0" smtClean="0">
              <a:solidFill>
                <a:srgbClr val="000000"/>
              </a:solidFill>
              <a:ea typeface="Geneva" charset="-128"/>
            </a:endParaRPr>
          </a:p>
          <a:p>
            <a:pPr algn="ctr">
              <a:buFontTx/>
              <a:buNone/>
            </a:pPr>
            <a:r>
              <a:rPr lang="fr-BE" altLang="fr-FR" sz="2100" b="1" dirty="0" smtClean="0">
                <a:ea typeface="Geneva" charset="-128"/>
              </a:rPr>
              <a:t>La Formation à la citoyenneté</a:t>
            </a:r>
          </a:p>
          <a:p>
            <a:pPr algn="ctr">
              <a:buFontTx/>
              <a:buNone/>
            </a:pPr>
            <a:endParaRPr lang="fr-BE" altLang="fr-FR" sz="1600" b="1" dirty="0" smtClean="0">
              <a:ea typeface="Geneva" charset="-128"/>
            </a:endParaRPr>
          </a:p>
          <a:p>
            <a:r>
              <a:rPr lang="fr-BE" altLang="fr-FR" sz="1800" dirty="0" smtClean="0">
                <a:ea typeface="Geneva" charset="-128"/>
              </a:rPr>
              <a:t>Modules de formation de </a:t>
            </a:r>
            <a:r>
              <a:rPr lang="fr-BE" altLang="fr-FR" sz="1800" dirty="0" smtClean="0">
                <a:solidFill>
                  <a:schemeClr val="accent2"/>
                </a:solidFill>
                <a:ea typeface="Geneva" charset="-128"/>
              </a:rPr>
              <a:t>4 mois </a:t>
            </a:r>
            <a:r>
              <a:rPr lang="fr-BE" altLang="fr-FR" sz="1800" dirty="0" smtClean="0">
                <a:ea typeface="Geneva" charset="-128"/>
              </a:rPr>
              <a:t>maximum avec un minimum de </a:t>
            </a:r>
            <a:r>
              <a:rPr lang="fr-BE" altLang="fr-FR" sz="1800" dirty="0" smtClean="0">
                <a:solidFill>
                  <a:schemeClr val="accent2"/>
                </a:solidFill>
                <a:ea typeface="Geneva" charset="-128"/>
              </a:rPr>
              <a:t>60 h </a:t>
            </a:r>
            <a:r>
              <a:rPr lang="fr-BE" altLang="fr-FR" sz="1800" dirty="0" smtClean="0">
                <a:ea typeface="Geneva" charset="-128"/>
              </a:rPr>
              <a:t>de formation;</a:t>
            </a:r>
          </a:p>
          <a:p>
            <a:endParaRPr lang="fr-BE" altLang="fr-FR" sz="1800" dirty="0" smtClean="0">
              <a:ea typeface="Geneva" charset="-128"/>
            </a:endParaRPr>
          </a:p>
          <a:p>
            <a:pPr algn="just"/>
            <a:r>
              <a:rPr lang="fr-BE" altLang="fr-FR" sz="1800" dirty="0" smtClean="0">
                <a:ea typeface="Geneva" charset="-128"/>
                <a:cs typeface="Times New Roman" pitchFamily="18" charset="0"/>
              </a:rPr>
              <a:t>Le contenu et la méthodologie des formations ont été fixés par le Comité de coordination;</a:t>
            </a:r>
          </a:p>
          <a:p>
            <a:pPr algn="just">
              <a:buNone/>
            </a:pPr>
            <a:endParaRPr lang="fr-BE" altLang="fr-FR" sz="1800" dirty="0" smtClean="0">
              <a:ea typeface="Geneva" charset="-128"/>
              <a:cs typeface="Times New Roman" pitchFamily="18" charset="0"/>
            </a:endParaRPr>
          </a:p>
          <a:p>
            <a:pPr algn="just"/>
            <a:r>
              <a:rPr lang="fr-BE" altLang="fr-FR" sz="1800" dirty="0" smtClean="0">
                <a:solidFill>
                  <a:schemeClr val="accent2"/>
                </a:solidFill>
                <a:ea typeface="Geneva" charset="-128"/>
              </a:rPr>
              <a:t>Groupe de minimum 5 à maximum 15 participants;</a:t>
            </a:r>
            <a:endParaRPr lang="fr-BE" altLang="fr-FR" sz="1800" dirty="0" smtClean="0">
              <a:ea typeface="PMingLiU" pitchFamily="18" charset="-120"/>
            </a:endParaRPr>
          </a:p>
          <a:p>
            <a:endParaRPr lang="fr-BE" altLang="fr-FR" sz="1800" dirty="0" smtClean="0">
              <a:ea typeface="Geneva" charset="-128"/>
            </a:endParaRPr>
          </a:p>
          <a:p>
            <a:r>
              <a:rPr lang="fr-BE" altLang="fr-FR" sz="1800" dirty="0" smtClean="0">
                <a:ea typeface="Geneva" charset="-128"/>
              </a:rPr>
              <a:t>Les formateurs à la citoyenneté possèdent, lors de leur engagement soit:</a:t>
            </a:r>
          </a:p>
          <a:p>
            <a:pPr>
              <a:buFontTx/>
              <a:buNone/>
            </a:pPr>
            <a:r>
              <a:rPr lang="fr-BE" altLang="fr-FR" sz="1800" dirty="0" smtClean="0">
                <a:ea typeface="Geneva" charset="-128"/>
              </a:rPr>
              <a:t>	1° un titre pédagogique </a:t>
            </a:r>
            <a:r>
              <a:rPr lang="fr-BE" altLang="fr-FR" sz="1800" dirty="0" smtClean="0">
                <a:solidFill>
                  <a:schemeClr val="accent2"/>
                </a:solidFill>
                <a:ea typeface="Geneva" charset="-128"/>
              </a:rPr>
              <a:t>ou une attestation de suivi d’une formation dont le contenu est validé par l’administration sur proposition du Comité de coordination</a:t>
            </a:r>
            <a:r>
              <a:rPr lang="fr-BE" altLang="fr-FR" sz="1800" dirty="0" smtClean="0">
                <a:ea typeface="Geneva" charset="-128"/>
              </a:rPr>
              <a:t>;</a:t>
            </a:r>
          </a:p>
          <a:p>
            <a:pPr>
              <a:buFontTx/>
              <a:buNone/>
            </a:pPr>
            <a:r>
              <a:rPr lang="fr-BE" altLang="fr-FR" sz="1800" dirty="0" smtClean="0">
                <a:ea typeface="Geneva" charset="-128"/>
              </a:rPr>
              <a:t>	2° une expérience utile de trois années minimum en formation d’adultes;</a:t>
            </a:r>
          </a:p>
          <a:p>
            <a:pPr>
              <a:buFontTx/>
              <a:buNone/>
            </a:pPr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r>
              <a:rPr lang="fr-BE" altLang="fr-FR" sz="1800" dirty="0" smtClean="0">
                <a:ea typeface="Geneva" charset="-128"/>
              </a:rPr>
              <a:t>Les formateurs ont également le niveau C1 du CECR </a:t>
            </a:r>
            <a:r>
              <a:rPr lang="fr-BE" altLang="fr-FR" sz="1800" dirty="0" smtClean="0">
                <a:solidFill>
                  <a:schemeClr val="accent2"/>
                </a:solidFill>
                <a:ea typeface="Geneva" charset="-128"/>
              </a:rPr>
              <a:t>dans la langue de formation </a:t>
            </a:r>
            <a:r>
              <a:rPr lang="fr-BE" altLang="fr-FR" sz="1800" dirty="0" smtClean="0">
                <a:ea typeface="Geneva" charset="-128"/>
              </a:rPr>
              <a:t>et ont suivi ou s’engagent  à suivre dans les 12 mois une formation spécifique.</a:t>
            </a:r>
          </a:p>
          <a:p>
            <a:endParaRPr lang="fr-BE" altLang="fr-FR" sz="1800" dirty="0" smtClean="0">
              <a:ea typeface="Geneva" charset="-128"/>
            </a:endParaRPr>
          </a:p>
          <a:p>
            <a:pPr>
              <a:buNone/>
            </a:pPr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 algn="ctr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endParaRPr lang="fr-BE" altLang="fr-FR" sz="1800" dirty="0" smtClean="0"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V: RÔLE DES OPERATEURS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952500"/>
            <a:ext cx="7868120" cy="3556000"/>
          </a:xfrm>
        </p:spPr>
        <p:txBody>
          <a:bodyPr>
            <a:normAutofit/>
          </a:bodyPr>
          <a:lstStyle/>
          <a:p>
            <a:endParaRPr lang="fr-BE" altLang="fr-FR" sz="1700" b="1" dirty="0" smtClean="0">
              <a:solidFill>
                <a:srgbClr val="000000"/>
              </a:solidFill>
              <a:ea typeface="Geneva" charset="-128"/>
            </a:endParaRPr>
          </a:p>
          <a:p>
            <a:pPr algn="ctr">
              <a:buFontTx/>
              <a:buNone/>
            </a:pPr>
            <a:r>
              <a:rPr lang="fr-BE" altLang="fr-FR" sz="1600" b="1" dirty="0" smtClean="0">
                <a:ea typeface="Geneva" charset="-128"/>
              </a:rPr>
              <a:t>La Formation à la citoyenneté</a:t>
            </a:r>
          </a:p>
          <a:p>
            <a:pPr>
              <a:buNone/>
            </a:pPr>
            <a:endParaRPr lang="fr-BE" altLang="fr-FR" sz="1800" dirty="0" smtClean="0">
              <a:ea typeface="Geneva" charset="-128"/>
            </a:endParaRPr>
          </a:p>
          <a:p>
            <a:pPr>
              <a:buFontTx/>
              <a:buNone/>
            </a:pPr>
            <a:r>
              <a:rPr lang="fr-BE" altLang="fr-FR" sz="1400" dirty="0" smtClean="0">
                <a:solidFill>
                  <a:srgbClr val="000000"/>
                </a:solidFill>
                <a:ea typeface="Geneva" charset="-128"/>
              </a:rPr>
              <a:t>Dispensée par:</a:t>
            </a:r>
          </a:p>
          <a:p>
            <a:pPr>
              <a:buFontTx/>
              <a:buNone/>
            </a:pPr>
            <a:endParaRPr lang="fr-BE" altLang="fr-FR" sz="1400" dirty="0" smtClean="0">
              <a:solidFill>
                <a:srgbClr val="000000"/>
              </a:solidFill>
              <a:ea typeface="Geneva" charset="-128"/>
            </a:endParaRPr>
          </a:p>
          <a:p>
            <a:pPr>
              <a:buFontTx/>
              <a:buChar char="-"/>
            </a:pPr>
            <a:r>
              <a:rPr lang="fr-BE" altLang="fr-FR" sz="1400" dirty="0" smtClean="0">
                <a:solidFill>
                  <a:srgbClr val="000000"/>
                </a:solidFill>
                <a:ea typeface="Geneva" charset="-128"/>
              </a:rPr>
              <a:t>Les organismes agréés ILI;</a:t>
            </a:r>
          </a:p>
          <a:p>
            <a:pPr>
              <a:buFontTx/>
              <a:buChar char="-"/>
            </a:pPr>
            <a:r>
              <a:rPr lang="fr-BE" altLang="fr-FR" sz="1400" dirty="0" smtClean="0">
                <a:solidFill>
                  <a:srgbClr val="000000"/>
                </a:solidFill>
                <a:ea typeface="Geneva" charset="-128"/>
              </a:rPr>
              <a:t>Les pouvoirs publics;</a:t>
            </a:r>
          </a:p>
          <a:p>
            <a:pPr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Les établissements d’enseignement de promotion sociale en Communauté française;</a:t>
            </a:r>
          </a:p>
          <a:p>
            <a:pPr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Les associations d’éducation permanente agréées en Communauté française;</a:t>
            </a:r>
          </a:p>
          <a:p>
            <a:pPr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Les CISP;</a:t>
            </a:r>
          </a:p>
          <a:p>
            <a:pPr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Les organismes reconnus par un appel à projets thématique (ILI). </a:t>
            </a:r>
          </a:p>
          <a:p>
            <a:pPr>
              <a:buNone/>
            </a:pPr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 algn="ctr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endParaRPr lang="fr-BE" altLang="fr-FR" sz="1800" dirty="0" smtClean="0"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V: RÔLE DES OPERATEURS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952500"/>
            <a:ext cx="7868120" cy="3556000"/>
          </a:xfrm>
        </p:spPr>
        <p:txBody>
          <a:bodyPr>
            <a:normAutofit fontScale="92500" lnSpcReduction="20000"/>
          </a:bodyPr>
          <a:lstStyle/>
          <a:p>
            <a:endParaRPr lang="fr-BE" altLang="fr-FR" sz="1700" b="1" dirty="0" smtClean="0">
              <a:solidFill>
                <a:srgbClr val="000000"/>
              </a:solidFill>
              <a:ea typeface="Geneva" charset="-128"/>
            </a:endParaRPr>
          </a:p>
          <a:p>
            <a:pPr algn="ctr">
              <a:buFontTx/>
              <a:buNone/>
            </a:pPr>
            <a:r>
              <a:rPr lang="fr-BE" altLang="fr-FR" sz="1700" b="1" dirty="0" smtClean="0">
                <a:ea typeface="Geneva" charset="-128"/>
              </a:rPr>
              <a:t>L’orientation socio-professionnelle</a:t>
            </a:r>
          </a:p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r>
              <a:rPr lang="fr-BE" altLang="fr-FR" sz="1500" dirty="0" smtClean="0">
                <a:ea typeface="Geneva" charset="-128"/>
              </a:rPr>
              <a:t>Bilan </a:t>
            </a:r>
            <a:r>
              <a:rPr lang="fr-BE" altLang="fr-FR" sz="1500" dirty="0" err="1" smtClean="0">
                <a:ea typeface="Geneva" charset="-128"/>
              </a:rPr>
              <a:t>socio-professionnel</a:t>
            </a:r>
            <a:r>
              <a:rPr lang="fr-BE" altLang="fr-FR" sz="1500" dirty="0" smtClean="0">
                <a:ea typeface="Geneva" charset="-128"/>
              </a:rPr>
              <a:t> de minimum 4 heures via un entretien individualisé;</a:t>
            </a:r>
          </a:p>
          <a:p>
            <a:endParaRPr lang="fr-BE" altLang="fr-FR" sz="1500" dirty="0" smtClean="0">
              <a:ea typeface="Geneva" charset="-128"/>
            </a:endParaRPr>
          </a:p>
          <a:p>
            <a:r>
              <a:rPr lang="fr-BE" altLang="fr-FR" sz="1500" dirty="0" smtClean="0">
                <a:ea typeface="Geneva" charset="-128"/>
              </a:rPr>
              <a:t>Orientation vers un dispositif d’insertion socio-professionnelle;</a:t>
            </a:r>
          </a:p>
          <a:p>
            <a:endParaRPr lang="fr-BE" altLang="fr-FR" sz="1500" dirty="0" smtClean="0">
              <a:ea typeface="Geneva" charset="-128"/>
            </a:endParaRPr>
          </a:p>
          <a:p>
            <a:r>
              <a:rPr lang="fr-BE" altLang="fr-FR" sz="1500" dirty="0" smtClean="0">
                <a:solidFill>
                  <a:schemeClr val="accent2"/>
                </a:solidFill>
                <a:ea typeface="Geneva" charset="-128"/>
              </a:rPr>
              <a:t>Dispensée par le </a:t>
            </a:r>
            <a:r>
              <a:rPr lang="fr-BE" altLang="fr-FR" sz="1500" dirty="0" err="1" smtClean="0">
                <a:solidFill>
                  <a:schemeClr val="accent2"/>
                </a:solidFill>
                <a:ea typeface="Geneva" charset="-128"/>
              </a:rPr>
              <a:t>Forem</a:t>
            </a:r>
            <a:r>
              <a:rPr lang="fr-BE" altLang="fr-FR" sz="1500" dirty="0" smtClean="0">
                <a:solidFill>
                  <a:schemeClr val="accent2"/>
                </a:solidFill>
                <a:ea typeface="Geneva" charset="-128"/>
              </a:rPr>
              <a:t> et les Centres (convention de partenariat).</a:t>
            </a:r>
          </a:p>
          <a:p>
            <a:pPr>
              <a:buFontTx/>
              <a:buNone/>
            </a:pPr>
            <a:r>
              <a:rPr lang="fr-BE" altLang="fr-FR" sz="1800" dirty="0" smtClean="0">
                <a:ea typeface="Geneva" charset="-128"/>
              </a:rPr>
              <a:t>	</a:t>
            </a:r>
            <a:r>
              <a:rPr lang="fr-BE" altLang="fr-FR" sz="1400" strike="sngStrike" dirty="0" smtClean="0">
                <a:ea typeface="Geneva" charset="-128"/>
              </a:rPr>
              <a:t>- les CISP;</a:t>
            </a:r>
          </a:p>
          <a:p>
            <a:pPr>
              <a:buFontTx/>
              <a:buNone/>
            </a:pPr>
            <a:r>
              <a:rPr lang="fr-BE" altLang="fr-FR" sz="1400" strike="sngStrike" dirty="0" smtClean="0">
                <a:ea typeface="Geneva" charset="-128"/>
              </a:rPr>
              <a:t>	- les MIRE;</a:t>
            </a:r>
          </a:p>
          <a:p>
            <a:pPr>
              <a:buFontTx/>
              <a:buNone/>
            </a:pPr>
            <a:r>
              <a:rPr lang="fr-BE" altLang="fr-FR" sz="1400" strike="sngStrike" dirty="0" smtClean="0">
                <a:ea typeface="Geneva" charset="-128"/>
              </a:rPr>
              <a:t>	- le </a:t>
            </a:r>
            <a:r>
              <a:rPr lang="fr-BE" altLang="fr-FR" sz="1400" strike="sngStrike" dirty="0" err="1" smtClean="0">
                <a:ea typeface="Geneva" charset="-128"/>
              </a:rPr>
              <a:t>Forem</a:t>
            </a:r>
            <a:r>
              <a:rPr lang="fr-BE" altLang="fr-FR" sz="1400" strike="sngStrike" dirty="0" smtClean="0">
                <a:ea typeface="Geneva" charset="-128"/>
              </a:rPr>
              <a:t>;</a:t>
            </a:r>
          </a:p>
          <a:p>
            <a:pPr>
              <a:buFontTx/>
              <a:buNone/>
            </a:pPr>
            <a:r>
              <a:rPr lang="fr-BE" altLang="fr-FR" sz="1400" strike="sngStrike" dirty="0" smtClean="0">
                <a:ea typeface="Geneva" charset="-128"/>
              </a:rPr>
              <a:t>	- les CEFO;</a:t>
            </a:r>
          </a:p>
          <a:p>
            <a:pPr>
              <a:buFontTx/>
              <a:buNone/>
            </a:pPr>
            <a:r>
              <a:rPr lang="fr-BE" altLang="fr-FR" sz="1400" strike="sngStrike" dirty="0" smtClean="0">
                <a:ea typeface="Geneva" charset="-128"/>
              </a:rPr>
              <a:t>	- les Cité des métiers;</a:t>
            </a:r>
          </a:p>
          <a:p>
            <a:pPr>
              <a:buFontTx/>
              <a:buNone/>
            </a:pPr>
            <a:r>
              <a:rPr lang="fr-BE" altLang="fr-FR" sz="1400" strike="sngStrike" dirty="0" smtClean="0">
                <a:ea typeface="Geneva" charset="-128"/>
              </a:rPr>
              <a:t>	- les organismes reconnus par un appel à projets thématique.</a:t>
            </a:r>
          </a:p>
          <a:p>
            <a:pPr>
              <a:buNone/>
            </a:pPr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 algn="ctr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endParaRPr lang="fr-BE" altLang="fr-FR" sz="1800" dirty="0" smtClean="0"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0994"/>
            <a:ext cx="8229600" cy="80565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BE" b="1" dirty="0" smtClean="0"/>
              <a:t>PLAN</a:t>
            </a:r>
            <a:endParaRPr lang="fr-BE" b="1" dirty="0"/>
          </a:p>
        </p:txBody>
      </p:sp>
      <p:sp>
        <p:nvSpPr>
          <p:cNvPr id="31747" name="Espace réservé du contenu 2"/>
          <p:cNvSpPr>
            <a:spLocks noGrp="1"/>
          </p:cNvSpPr>
          <p:nvPr>
            <p:ph idx="1"/>
          </p:nvPr>
        </p:nvSpPr>
        <p:spPr>
          <a:xfrm>
            <a:off x="774132" y="1059582"/>
            <a:ext cx="7920038" cy="3348372"/>
          </a:xfrm>
        </p:spPr>
        <p:txBody>
          <a:bodyPr>
            <a:normAutofit fontScale="62500" lnSpcReduction="20000"/>
          </a:bodyPr>
          <a:lstStyle/>
          <a:p>
            <a:pPr marL="457200" lvl="1" indent="0">
              <a:buNone/>
            </a:pPr>
            <a:endParaRPr lang="fr-BE" sz="1800" b="1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fr-BE" altLang="fr-FR" sz="2300" b="1" u="sng" dirty="0" smtClean="0">
                <a:ea typeface="Geneva" charset="-128"/>
              </a:rPr>
              <a:t>Chapitre 4: Rôle des centres régionaux pour l’intégration des personnes étrangères dans le cadre du parcours d’intégration</a:t>
            </a:r>
            <a:endParaRPr lang="fr-BE" altLang="fr-FR" sz="2300" b="1" i="1" dirty="0" smtClean="0">
              <a:ea typeface="Geneva" charset="-128"/>
            </a:endParaRPr>
          </a:p>
          <a:p>
            <a:pPr>
              <a:buFontTx/>
              <a:buNone/>
            </a:pPr>
            <a:r>
              <a:rPr lang="fr-BE" altLang="fr-FR" sz="2300" dirty="0" smtClean="0">
                <a:ea typeface="Geneva" charset="-128"/>
              </a:rPr>
              <a:t>	Section 1. Rôle des centres dans le cadre du module d’accueil</a:t>
            </a:r>
          </a:p>
          <a:p>
            <a:pPr>
              <a:buFontTx/>
              <a:buNone/>
            </a:pPr>
            <a:r>
              <a:rPr lang="fr-BE" altLang="fr-FR" sz="2300" dirty="0" smtClean="0">
                <a:ea typeface="Geneva" charset="-128"/>
              </a:rPr>
              <a:t>		a) Le bilan social</a:t>
            </a:r>
          </a:p>
          <a:p>
            <a:pPr>
              <a:buFontTx/>
              <a:buNone/>
            </a:pPr>
            <a:r>
              <a:rPr lang="fr-BE" altLang="fr-FR" sz="2300" dirty="0" smtClean="0">
                <a:ea typeface="Geneva" charset="-128"/>
              </a:rPr>
              <a:t>		b) L’information sur les droits et devoirs</a:t>
            </a:r>
          </a:p>
          <a:p>
            <a:pPr>
              <a:buFontTx/>
              <a:buNone/>
            </a:pPr>
            <a:r>
              <a:rPr lang="fr-BE" altLang="fr-FR" sz="2300" dirty="0" smtClean="0">
                <a:ea typeface="Geneva" charset="-128"/>
              </a:rPr>
              <a:t>		c) L’aide aux démarches administratives</a:t>
            </a:r>
          </a:p>
          <a:p>
            <a:pPr>
              <a:buFontTx/>
              <a:buNone/>
            </a:pPr>
            <a:r>
              <a:rPr lang="fr-BE" altLang="fr-FR" sz="2300" dirty="0" smtClean="0">
                <a:ea typeface="Geneva" charset="-128"/>
              </a:rPr>
              <a:t>		d) Le test d’évaluation du niveau de français</a:t>
            </a:r>
          </a:p>
          <a:p>
            <a:pPr>
              <a:buFontTx/>
              <a:buNone/>
            </a:pPr>
            <a:r>
              <a:rPr lang="fr-BE" altLang="fr-FR" sz="2300" dirty="0" smtClean="0">
                <a:ea typeface="Geneva" charset="-128"/>
              </a:rPr>
              <a:t>	Section 2. Rôle des centres dans le cadre de la convention </a:t>
            </a:r>
          </a:p>
          <a:p>
            <a:pPr>
              <a:buFontTx/>
              <a:buNone/>
            </a:pPr>
            <a:r>
              <a:rPr lang="fr-BE" altLang="fr-FR" sz="2300" dirty="0" smtClean="0">
                <a:ea typeface="Geneva" charset="-128"/>
              </a:rPr>
              <a:t>	Section 3. Rôle des centres dans le cadre des sanctions</a:t>
            </a:r>
          </a:p>
          <a:p>
            <a:pPr>
              <a:buFontTx/>
              <a:buNone/>
            </a:pPr>
            <a:r>
              <a:rPr lang="fr-BE" altLang="fr-FR" sz="2300" dirty="0" smtClean="0">
                <a:ea typeface="Geneva" charset="-128"/>
              </a:rPr>
              <a:t>	</a:t>
            </a:r>
            <a:endParaRPr lang="fr-BE" altLang="fr-FR" sz="2300" u="sng" dirty="0" smtClean="0">
              <a:ea typeface="Geneva" charset="-128"/>
            </a:endParaRPr>
          </a:p>
          <a:p>
            <a:r>
              <a:rPr lang="fr-BE" altLang="fr-FR" sz="2300" b="1" u="sng" dirty="0" smtClean="0">
                <a:ea typeface="Geneva" charset="-128"/>
              </a:rPr>
              <a:t>Chapitre 5: Rôle des opérateurs (</a:t>
            </a:r>
            <a:r>
              <a:rPr lang="fr-BE" altLang="fr-FR" sz="2300" b="1" u="sng" dirty="0" err="1" smtClean="0">
                <a:ea typeface="Geneva" charset="-128"/>
              </a:rPr>
              <a:t>fle</a:t>
            </a:r>
            <a:r>
              <a:rPr lang="fr-BE" altLang="fr-FR" sz="2300" b="1" u="sng" dirty="0" smtClean="0">
                <a:ea typeface="Geneva" charset="-128"/>
              </a:rPr>
              <a:t>, citoyenneté, </a:t>
            </a:r>
            <a:r>
              <a:rPr lang="fr-BE" altLang="fr-FR" sz="2300" b="1" u="sng" dirty="0" err="1" smtClean="0">
                <a:ea typeface="Geneva" charset="-128"/>
              </a:rPr>
              <a:t>osp</a:t>
            </a:r>
            <a:r>
              <a:rPr lang="fr-BE" altLang="fr-FR" sz="2300" b="1" u="sng" dirty="0" smtClean="0">
                <a:ea typeface="Geneva" charset="-128"/>
              </a:rPr>
              <a:t>) dans le cadre du parcours d’intégration</a:t>
            </a:r>
          </a:p>
          <a:p>
            <a:pPr>
              <a:buFontTx/>
              <a:buNone/>
            </a:pPr>
            <a:r>
              <a:rPr lang="fr-BE" altLang="fr-FR" sz="2300" dirty="0" smtClean="0">
                <a:ea typeface="Geneva" charset="-128"/>
              </a:rPr>
              <a:t>	Section 1. La formation à la langue française (FLE ou alpha-FLE)</a:t>
            </a:r>
          </a:p>
          <a:p>
            <a:pPr>
              <a:buFontTx/>
              <a:buNone/>
            </a:pPr>
            <a:r>
              <a:rPr lang="fr-BE" altLang="fr-FR" sz="2300" dirty="0" smtClean="0">
                <a:ea typeface="Geneva" charset="-128"/>
              </a:rPr>
              <a:t>	Section 2. La formation à la citoyenneté</a:t>
            </a:r>
          </a:p>
          <a:p>
            <a:pPr>
              <a:buFontTx/>
              <a:buNone/>
            </a:pPr>
            <a:r>
              <a:rPr lang="fr-BE" altLang="fr-FR" sz="2300" dirty="0" smtClean="0">
                <a:ea typeface="Geneva" charset="-128"/>
              </a:rPr>
              <a:t>	Section 3. L’orientation socio-professionnelle</a:t>
            </a:r>
            <a:endParaRPr lang="fr-BE" altLang="fr-FR" sz="2300" b="1" dirty="0">
              <a:solidFill>
                <a:schemeClr val="bg1">
                  <a:lumMod val="95000"/>
                </a:schemeClr>
              </a:solidFill>
              <a:ea typeface="Geneva" charset="-128"/>
            </a:endParaRPr>
          </a:p>
        </p:txBody>
      </p:sp>
      <p:sp>
        <p:nvSpPr>
          <p:cNvPr id="23558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667626" y="4767263"/>
            <a:ext cx="1323975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9pPr>
          </a:lstStyle>
          <a:p>
            <a:pPr eaLnBrk="1" hangingPunct="1"/>
            <a:fld id="{0C769A5C-88F8-4F9F-8443-3AC62409507B}" type="slidenum">
              <a:rPr lang="fr-BE" altLang="fr-FR" sz="1600" smtClean="0">
                <a:solidFill>
                  <a:schemeClr val="bg1"/>
                </a:solidFill>
                <a:latin typeface="Century Gothic" pitchFamily="34" charset="0"/>
              </a:rPr>
              <a:pPr eaLnBrk="1" hangingPunct="1"/>
              <a:t>3</a:t>
            </a:fld>
            <a:endParaRPr lang="fr-BE" altLang="fr-FR" sz="16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4787900" y="0"/>
            <a:ext cx="4356100" cy="33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cap="all">
                <a:solidFill>
                  <a:srgbClr val="DB3810"/>
                </a:solidFill>
                <a:latin typeface="+mj-lt"/>
                <a:ea typeface="Geneva" pitchFamily="96" charset="-128"/>
                <a:cs typeface="Geneva" pitchFamily="96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9pPr>
          </a:lstStyle>
          <a:p>
            <a:pPr algn="ctr">
              <a:defRPr/>
            </a:pPr>
            <a:endParaRPr lang="fr-BE" sz="180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87968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V: RÔLE DES OPERATEURS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4182" y="952500"/>
            <a:ext cx="7868120" cy="3556000"/>
          </a:xfrm>
        </p:spPr>
        <p:txBody>
          <a:bodyPr>
            <a:normAutofit/>
          </a:bodyPr>
          <a:lstStyle/>
          <a:p>
            <a:endParaRPr lang="fr-BE" altLang="fr-FR" sz="1700" b="1" dirty="0" smtClean="0">
              <a:solidFill>
                <a:srgbClr val="000000"/>
              </a:solidFill>
              <a:ea typeface="Geneva" charset="-128"/>
            </a:endParaRPr>
          </a:p>
          <a:p>
            <a:pPr>
              <a:buNone/>
            </a:pPr>
            <a:endParaRPr lang="fr-BE" altLang="fr-FR" sz="1800" dirty="0" smtClean="0">
              <a:solidFill>
                <a:schemeClr val="accent2"/>
              </a:solidFill>
              <a:ea typeface="Geneva" charset="-128"/>
            </a:endParaRPr>
          </a:p>
          <a:p>
            <a:pPr>
              <a:defRPr/>
            </a:pPr>
            <a:r>
              <a:rPr lang="fr-BE" sz="1400" dirty="0" smtClean="0"/>
              <a:t>Pour les formations </a:t>
            </a:r>
            <a:r>
              <a:rPr lang="fr-BE" sz="1400" dirty="0" err="1" smtClean="0"/>
              <a:t>fle</a:t>
            </a:r>
            <a:r>
              <a:rPr lang="fr-BE" sz="1400" dirty="0" smtClean="0"/>
              <a:t> et citoyenneté: </a:t>
            </a:r>
          </a:p>
          <a:p>
            <a:pPr>
              <a:buFontTx/>
              <a:buChar char="-"/>
              <a:defRPr/>
            </a:pPr>
            <a:r>
              <a:rPr lang="fr-BE" sz="1400" dirty="0" smtClean="0"/>
              <a:t>le minimum horaire légal n’exclut pas la possibilité d’une formation plus intensive;</a:t>
            </a:r>
          </a:p>
          <a:p>
            <a:pPr>
              <a:buFontTx/>
              <a:buChar char="-"/>
              <a:defRPr/>
            </a:pPr>
            <a:r>
              <a:rPr lang="fr-BE" sz="1400" dirty="0" smtClean="0"/>
              <a:t>l’expérience utile des formateurs est appréciée par l’administration.</a:t>
            </a:r>
          </a:p>
          <a:p>
            <a:pPr>
              <a:buNone/>
              <a:defRPr/>
            </a:pPr>
            <a:endParaRPr lang="fr-BE" sz="1400" dirty="0" smtClean="0"/>
          </a:p>
          <a:p>
            <a:pPr>
              <a:defRPr/>
            </a:pPr>
            <a:r>
              <a:rPr lang="fr-BE" sz="1400" dirty="0" smtClean="0">
                <a:ea typeface="Times New Roman"/>
              </a:rPr>
              <a:t>Tout opérateur doit fournir aux centres:</a:t>
            </a:r>
          </a:p>
          <a:p>
            <a:pPr>
              <a:buFontTx/>
              <a:buChar char="-"/>
              <a:defRPr/>
            </a:pPr>
            <a:r>
              <a:rPr lang="fr-BE" sz="1400" dirty="0" smtClean="0"/>
              <a:t>les données utiles à l’établissement de l’attestation de fréquentation;</a:t>
            </a:r>
          </a:p>
          <a:p>
            <a:pPr>
              <a:buFontTx/>
              <a:buChar char="-"/>
              <a:defRPr/>
            </a:pPr>
            <a:r>
              <a:rPr lang="fr-BE" sz="1400" dirty="0" smtClean="0"/>
              <a:t>les renseignements nécessaires au déroulement de l’entretien d’évaluation dans le respect de la réglementation relative à la protection des données;</a:t>
            </a:r>
          </a:p>
          <a:p>
            <a:pPr>
              <a:buFontTx/>
              <a:buChar char="-"/>
              <a:defRPr/>
            </a:pPr>
            <a:r>
              <a:rPr lang="fr-BE" sz="1400" dirty="0" smtClean="0">
                <a:solidFill>
                  <a:schemeClr val="accent2"/>
                </a:solidFill>
              </a:rPr>
              <a:t>les données actualisées relatives aux activités mises en place afin d’orienter au mieux les personnes.</a:t>
            </a:r>
          </a:p>
          <a:p>
            <a:pPr>
              <a:buFontTx/>
              <a:buChar char="-"/>
              <a:defRPr/>
            </a:pPr>
            <a:endParaRPr lang="fr-BE" altLang="fr-FR" sz="1400" dirty="0" smtClean="0"/>
          </a:p>
          <a:p>
            <a:pPr>
              <a:buFontTx/>
              <a:buChar char="-"/>
              <a:defRPr/>
            </a:pPr>
            <a:endParaRPr lang="fr-BE" altLang="fr-FR" sz="1400" dirty="0" smtClean="0"/>
          </a:p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 algn="ctr"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endParaRPr lang="fr-BE" altLang="fr-FR" sz="1800" dirty="0" smtClean="0">
              <a:ea typeface="Geneva" charset="-128"/>
            </a:endParaRPr>
          </a:p>
          <a:p>
            <a:endParaRPr lang="fr-BE" sz="1800" b="1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62364" y="1803400"/>
            <a:ext cx="7060578" cy="2621000"/>
          </a:xfrm>
        </p:spPr>
        <p:txBody>
          <a:bodyPr>
            <a:normAutofit fontScale="90000"/>
          </a:bodyPr>
          <a:lstStyle/>
          <a:p>
            <a:pPr algn="ctr"/>
            <a:r>
              <a:rPr lang="fr-BE" dirty="0" smtClean="0"/>
              <a:t/>
            </a:r>
            <a:br>
              <a:rPr lang="fr-BE" dirty="0" smtClean="0"/>
            </a:br>
            <a:r>
              <a:rPr lang="fr-BE" sz="2800" dirty="0" smtClean="0"/>
              <a:t>Merci de votre attention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 </a:t>
            </a:r>
            <a:br>
              <a:rPr lang="fr-BE" dirty="0" smtClean="0"/>
            </a:br>
            <a:r>
              <a:rPr lang="fr-BE" sz="1800" dirty="0" smtClean="0">
                <a:solidFill>
                  <a:schemeClr val="tx1"/>
                </a:solidFill>
                <a:hlinkClick r:id="rId3"/>
              </a:rPr>
              <a:t>leila.zahour@spw.wallonie.be</a:t>
            </a:r>
            <a:r>
              <a:rPr lang="fr-BE" sz="1800" dirty="0" smtClean="0">
                <a:solidFill>
                  <a:schemeClr val="tx1"/>
                </a:solidFill>
              </a:rPr>
              <a:t/>
            </a:r>
            <a:br>
              <a:rPr lang="fr-BE" sz="1800" dirty="0" smtClean="0">
                <a:solidFill>
                  <a:schemeClr val="tx1"/>
                </a:solidFill>
              </a:rPr>
            </a:br>
            <a:r>
              <a:rPr lang="fr-BE" sz="1800" dirty="0" smtClean="0">
                <a:solidFill>
                  <a:schemeClr val="tx1"/>
                </a:solidFill>
              </a:rPr>
              <a:t/>
            </a:r>
            <a:br>
              <a:rPr lang="fr-BE" sz="1800" dirty="0" smtClean="0">
                <a:solidFill>
                  <a:schemeClr val="tx1"/>
                </a:solidFill>
              </a:rPr>
            </a:br>
            <a:r>
              <a:rPr lang="fr-BE" sz="1800" dirty="0" smtClean="0">
                <a:solidFill>
                  <a:schemeClr val="tx1"/>
                </a:solidFill>
              </a:rPr>
              <a:t>http://actionsociale.wallonie.be/</a:t>
            </a:r>
            <a:br>
              <a:rPr lang="fr-BE" sz="1800" dirty="0" smtClean="0">
                <a:solidFill>
                  <a:schemeClr val="tx1"/>
                </a:solidFill>
              </a:rPr>
            </a:br>
            <a:r>
              <a:rPr lang="fr-BE" sz="1800" dirty="0" smtClean="0">
                <a:solidFill>
                  <a:schemeClr val="tx1"/>
                </a:solidFill>
              </a:rPr>
              <a:t/>
            </a:r>
            <a:br>
              <a:rPr lang="fr-BE" sz="1800" dirty="0" smtClean="0">
                <a:solidFill>
                  <a:schemeClr val="tx1"/>
                </a:solidFill>
              </a:rPr>
            </a:br>
            <a:endParaRPr lang="fr-BE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1956"/>
            <a:ext cx="8229600" cy="857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BE" dirty="0" smtClean="0"/>
              <a:t>PREAMBULE</a:t>
            </a:r>
            <a:endParaRPr lang="fr-BE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747" name="Espace réservé du contenu 2"/>
          <p:cNvSpPr>
            <a:spLocks noGrp="1"/>
          </p:cNvSpPr>
          <p:nvPr>
            <p:ph idx="1"/>
          </p:nvPr>
        </p:nvSpPr>
        <p:spPr>
          <a:xfrm>
            <a:off x="774132" y="1383618"/>
            <a:ext cx="7920038" cy="243027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fr-BE" altLang="fr-FR" sz="1600" b="1" dirty="0" smtClean="0">
                <a:ea typeface="Geneva" charset="-128"/>
              </a:rPr>
              <a:t>Bases légales:</a:t>
            </a:r>
            <a:endParaRPr lang="fr-BE" altLang="fr-FR" sz="1600" dirty="0" smtClean="0">
              <a:ea typeface="Geneva" charset="-128"/>
            </a:endParaRPr>
          </a:p>
          <a:p>
            <a:endParaRPr lang="fr-BE" altLang="fr-FR" sz="16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Décret du 8 novembre 2018 modifiant le livre II du Code wallon de l’action sociale et de la santé relatif à l’intégration des personnes étrangères. </a:t>
            </a:r>
          </a:p>
          <a:p>
            <a:endParaRPr lang="fr-BE" altLang="fr-FR" sz="1400" dirty="0" smtClean="0">
              <a:ea typeface="Geneva" charset="-128"/>
            </a:endParaRPr>
          </a:p>
          <a:p>
            <a:pPr>
              <a:buFontTx/>
              <a:buNone/>
            </a:pPr>
            <a:endParaRPr lang="fr-BE" altLang="fr-FR" sz="1400" dirty="0" smtClean="0">
              <a:ea typeface="Geneva" charset="-128"/>
            </a:endParaRPr>
          </a:p>
          <a:p>
            <a:r>
              <a:rPr lang="fr-BE" altLang="fr-FR" sz="1400" dirty="0" smtClean="0">
                <a:ea typeface="Geneva" charset="-128"/>
              </a:rPr>
              <a:t>Arrêté du Gouvernement wallon du 20 décembre 2018 modifiant le livre III du Code réglementaire wallon relatif à l’intégration des personnes étrangères.</a:t>
            </a:r>
          </a:p>
          <a:p>
            <a:pPr marL="457200" lvl="1" indent="0">
              <a:buNone/>
            </a:pPr>
            <a:endParaRPr lang="fr-BE" sz="1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558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667626" y="4767263"/>
            <a:ext cx="1323975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9pPr>
          </a:lstStyle>
          <a:p>
            <a:pPr eaLnBrk="1" hangingPunct="1"/>
            <a:fld id="{0C769A5C-88F8-4F9F-8443-3AC62409507B}" type="slidenum">
              <a:rPr lang="fr-BE" altLang="fr-FR" sz="1600" smtClean="0">
                <a:solidFill>
                  <a:schemeClr val="bg1"/>
                </a:solidFill>
                <a:latin typeface="Century Gothic" pitchFamily="34" charset="0"/>
              </a:rPr>
              <a:pPr eaLnBrk="1" hangingPunct="1"/>
              <a:t>4</a:t>
            </a:fld>
            <a:endParaRPr lang="fr-BE" altLang="fr-FR" sz="16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4787900" y="0"/>
            <a:ext cx="4356100" cy="33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cap="all">
                <a:solidFill>
                  <a:srgbClr val="DB3810"/>
                </a:solidFill>
                <a:latin typeface="+mj-lt"/>
                <a:ea typeface="Geneva" pitchFamily="96" charset="-128"/>
                <a:cs typeface="Geneva" pitchFamily="96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9pPr>
          </a:lstStyle>
          <a:p>
            <a:pPr algn="ctr">
              <a:defRPr/>
            </a:pPr>
            <a:endParaRPr lang="fr-BE" sz="180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290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0994"/>
            <a:ext cx="8229600" cy="857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BE" dirty="0" smtClean="0"/>
              <a:t>PREAMBULE</a:t>
            </a:r>
            <a:endParaRPr lang="fr-BE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747" name="Espace réservé du contenu 2"/>
          <p:cNvSpPr>
            <a:spLocks noGrp="1"/>
          </p:cNvSpPr>
          <p:nvPr>
            <p:ph idx="1"/>
          </p:nvPr>
        </p:nvSpPr>
        <p:spPr>
          <a:xfrm>
            <a:off x="827881" y="1269206"/>
            <a:ext cx="7920038" cy="3257550"/>
          </a:xfrm>
        </p:spPr>
        <p:txBody>
          <a:bodyPr>
            <a:normAutofit fontScale="70000" lnSpcReduction="20000"/>
          </a:bodyPr>
          <a:lstStyle/>
          <a:p>
            <a:pPr algn="ctr">
              <a:buFontTx/>
              <a:buNone/>
            </a:pPr>
            <a:r>
              <a:rPr lang="fr-BE" altLang="fr-FR" sz="2300" b="1" dirty="0" smtClean="0">
                <a:ea typeface="Geneva" charset="-128"/>
              </a:rPr>
              <a:t>Objectif du parcours d’intégration :</a:t>
            </a:r>
          </a:p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>
              <a:buFontTx/>
              <a:buNone/>
            </a:pPr>
            <a:r>
              <a:rPr lang="fr-BE" altLang="fr-FR" sz="2000" dirty="0" smtClean="0">
                <a:ea typeface="Geneva" charset="-128"/>
              </a:rPr>
              <a:t>Accompagnement des primo-arrivants pour les aider à:</a:t>
            </a:r>
          </a:p>
          <a:p>
            <a:pPr>
              <a:buFontTx/>
              <a:buNone/>
            </a:pPr>
            <a:endParaRPr lang="fr-BE" altLang="fr-FR" sz="2000" dirty="0" smtClean="0">
              <a:ea typeface="Geneva" charset="-128"/>
            </a:endParaRPr>
          </a:p>
          <a:p>
            <a:r>
              <a:rPr lang="fr-BE" altLang="fr-FR" sz="2000" dirty="0" smtClean="0">
                <a:ea typeface="Geneva" charset="-128"/>
              </a:rPr>
              <a:t>acquérir les aptitudes orales et écrites en français et une connaissance de base de la société wallonne;</a:t>
            </a:r>
          </a:p>
          <a:p>
            <a:pPr>
              <a:buFontTx/>
              <a:buNone/>
            </a:pPr>
            <a:endParaRPr lang="fr-BE" altLang="fr-FR" sz="2000" dirty="0" smtClean="0">
              <a:ea typeface="Geneva" charset="-128"/>
            </a:endParaRPr>
          </a:p>
          <a:p>
            <a:r>
              <a:rPr lang="fr-BE" altLang="fr-FR" sz="2000" dirty="0" smtClean="0">
                <a:ea typeface="Geneva" charset="-128"/>
              </a:rPr>
              <a:t>augmenter ses chances de participer au fonctionnement de la société;</a:t>
            </a:r>
          </a:p>
          <a:p>
            <a:endParaRPr lang="fr-BE" altLang="fr-FR" sz="2000" dirty="0" smtClean="0">
              <a:ea typeface="Geneva" charset="-128"/>
            </a:endParaRPr>
          </a:p>
          <a:p>
            <a:r>
              <a:rPr lang="fr-BE" altLang="fr-FR" sz="2000" dirty="0" smtClean="0">
                <a:ea typeface="Geneva" charset="-128"/>
              </a:rPr>
              <a:t>mieux vivre ensemble;</a:t>
            </a:r>
          </a:p>
          <a:p>
            <a:pPr>
              <a:buFontTx/>
              <a:buNone/>
            </a:pPr>
            <a:endParaRPr lang="fr-BE" altLang="fr-FR" sz="2000" dirty="0" smtClean="0">
              <a:ea typeface="Geneva" charset="-128"/>
            </a:endParaRPr>
          </a:p>
          <a:p>
            <a:r>
              <a:rPr lang="fr-BE" altLang="fr-FR" sz="2000" dirty="0" smtClean="0">
                <a:ea typeface="Geneva" charset="-128"/>
              </a:rPr>
              <a:t>accéder à l’emploi;</a:t>
            </a:r>
          </a:p>
          <a:p>
            <a:endParaRPr lang="fr-BE" altLang="fr-FR" sz="2000" dirty="0" smtClean="0">
              <a:ea typeface="Geneva" charset="-128"/>
            </a:endParaRPr>
          </a:p>
          <a:p>
            <a:r>
              <a:rPr lang="fr-BE" altLang="fr-FR" sz="2000" dirty="0" smtClean="0">
                <a:ea typeface="Geneva" charset="-128"/>
              </a:rPr>
              <a:t>suivre le parcours scolaire de leurs enfants.</a:t>
            </a:r>
          </a:p>
          <a:p>
            <a:pPr marL="271463" indent="-271463">
              <a:buNone/>
            </a:pPr>
            <a:endParaRPr lang="fr-BE" sz="1800" b="1" dirty="0"/>
          </a:p>
        </p:txBody>
      </p:sp>
      <p:sp>
        <p:nvSpPr>
          <p:cNvPr id="23558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667626" y="4767263"/>
            <a:ext cx="1323975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9pPr>
          </a:lstStyle>
          <a:p>
            <a:pPr eaLnBrk="1" hangingPunct="1"/>
            <a:fld id="{0C769A5C-88F8-4F9F-8443-3AC62409507B}" type="slidenum">
              <a:rPr lang="fr-BE" altLang="fr-FR" sz="1600" smtClean="0">
                <a:solidFill>
                  <a:schemeClr val="bg1"/>
                </a:solidFill>
                <a:latin typeface="Century Gothic" pitchFamily="34" charset="0"/>
              </a:rPr>
              <a:pPr eaLnBrk="1" hangingPunct="1"/>
              <a:t>5</a:t>
            </a:fld>
            <a:endParaRPr lang="fr-BE" altLang="fr-FR" sz="16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4787900" y="0"/>
            <a:ext cx="4356100" cy="33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cap="all">
                <a:solidFill>
                  <a:srgbClr val="DB3810"/>
                </a:solidFill>
                <a:latin typeface="+mj-lt"/>
                <a:ea typeface="Geneva" pitchFamily="96" charset="-128"/>
                <a:cs typeface="Geneva" pitchFamily="96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9pPr>
          </a:lstStyle>
          <a:p>
            <a:pPr algn="ctr">
              <a:defRPr/>
            </a:pPr>
            <a:endParaRPr lang="fr-BE" sz="180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58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1956"/>
            <a:ext cx="8229600" cy="857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BE" dirty="0" smtClean="0"/>
              <a:t>PREAMBULE</a:t>
            </a:r>
            <a:endParaRPr lang="fr-BE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747" name="Espace réservé du contenu 2"/>
          <p:cNvSpPr>
            <a:spLocks noGrp="1"/>
          </p:cNvSpPr>
          <p:nvPr>
            <p:ph idx="1"/>
          </p:nvPr>
        </p:nvSpPr>
        <p:spPr>
          <a:xfrm>
            <a:off x="774132" y="1612900"/>
            <a:ext cx="7920038" cy="2457450"/>
          </a:xfrm>
        </p:spPr>
        <p:txBody>
          <a:bodyPr>
            <a:normAutofit fontScale="92500" lnSpcReduction="10000"/>
          </a:bodyPr>
          <a:lstStyle/>
          <a:p>
            <a:r>
              <a:rPr lang="fr-BE" altLang="fr-FR" sz="1500" dirty="0" smtClean="0">
                <a:ea typeface="Geneva" charset="-128"/>
              </a:rPr>
              <a:t>Processus d’émancipation via un dispositif qui comporte deux phases obligatoires:</a:t>
            </a:r>
          </a:p>
          <a:p>
            <a:pPr lvl="1"/>
            <a:r>
              <a:rPr lang="fr-BE" altLang="fr-FR" sz="1500" dirty="0" smtClean="0">
                <a:ea typeface="Geneva" charset="-128"/>
              </a:rPr>
              <a:t>Un module d’accueil;</a:t>
            </a:r>
          </a:p>
          <a:p>
            <a:pPr lvl="1"/>
            <a:r>
              <a:rPr lang="fr-BE" altLang="fr-FR" sz="1500" dirty="0" smtClean="0">
                <a:ea typeface="Geneva" charset="-128"/>
              </a:rPr>
              <a:t>Une convention.</a:t>
            </a:r>
          </a:p>
          <a:p>
            <a:pPr lvl="1"/>
            <a:endParaRPr lang="fr-BE" altLang="fr-FR" sz="1500" dirty="0" smtClean="0">
              <a:ea typeface="Geneva" charset="-128"/>
            </a:endParaRPr>
          </a:p>
          <a:p>
            <a:pPr lvl="1">
              <a:buFontTx/>
              <a:buNone/>
            </a:pPr>
            <a:endParaRPr lang="fr-BE" altLang="fr-FR" sz="1500" dirty="0" smtClean="0">
              <a:ea typeface="Geneva" charset="-128"/>
            </a:endParaRPr>
          </a:p>
          <a:p>
            <a:r>
              <a:rPr lang="fr-BE" altLang="fr-FR" sz="1500" dirty="0" smtClean="0">
                <a:ea typeface="Geneva" charset="-128"/>
              </a:rPr>
              <a:t>Dispositif décliné en 4 axes:</a:t>
            </a:r>
          </a:p>
          <a:p>
            <a:pPr lvl="1"/>
            <a:r>
              <a:rPr lang="fr-BE" altLang="fr-FR" sz="1500" dirty="0" smtClean="0">
                <a:ea typeface="Geneva" charset="-128"/>
              </a:rPr>
              <a:t>Un module d’accueil personnalisé;</a:t>
            </a:r>
          </a:p>
          <a:p>
            <a:pPr lvl="1"/>
            <a:r>
              <a:rPr lang="fr-BE" altLang="fr-FR" sz="1500" dirty="0" smtClean="0">
                <a:ea typeface="Geneva" charset="-128"/>
              </a:rPr>
              <a:t>Une formation à la citoyenneté;</a:t>
            </a:r>
          </a:p>
          <a:p>
            <a:pPr lvl="1"/>
            <a:r>
              <a:rPr lang="fr-BE" altLang="fr-FR" sz="1500" dirty="0" smtClean="0">
                <a:ea typeface="Geneva" charset="-128"/>
              </a:rPr>
              <a:t>Une formation à la langue française si besoin;</a:t>
            </a:r>
          </a:p>
          <a:p>
            <a:pPr lvl="1"/>
            <a:r>
              <a:rPr lang="fr-BE" altLang="fr-FR" sz="1500" dirty="0" smtClean="0">
                <a:ea typeface="Geneva" charset="-128"/>
              </a:rPr>
              <a:t>Une orientation socio-professionnelle si besoin</a:t>
            </a:r>
            <a:r>
              <a:rPr lang="fr-BE" altLang="fr-FR" sz="1600" dirty="0" smtClean="0">
                <a:ea typeface="Geneva" charset="-128"/>
              </a:rPr>
              <a:t>.</a:t>
            </a:r>
          </a:p>
          <a:p>
            <a:pPr marL="361950" lvl="0" indent="-271463">
              <a:buNone/>
            </a:pPr>
            <a:endParaRPr lang="fr-BE" altLang="fr-FR" sz="1800" b="1" dirty="0">
              <a:solidFill>
                <a:schemeClr val="bg1">
                  <a:lumMod val="95000"/>
                </a:schemeClr>
              </a:solidFill>
              <a:ea typeface="Geneva" charset="-128"/>
            </a:endParaRPr>
          </a:p>
        </p:txBody>
      </p:sp>
      <p:sp>
        <p:nvSpPr>
          <p:cNvPr id="23558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667626" y="4767263"/>
            <a:ext cx="1323975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9pPr>
          </a:lstStyle>
          <a:p>
            <a:pPr eaLnBrk="1" hangingPunct="1"/>
            <a:fld id="{0C769A5C-88F8-4F9F-8443-3AC62409507B}" type="slidenum">
              <a:rPr lang="fr-BE" altLang="fr-FR" sz="1600" smtClean="0">
                <a:solidFill>
                  <a:schemeClr val="bg1"/>
                </a:solidFill>
                <a:latin typeface="Century Gothic" pitchFamily="34" charset="0"/>
              </a:rPr>
              <a:pPr eaLnBrk="1" hangingPunct="1"/>
              <a:t>6</a:t>
            </a:fld>
            <a:endParaRPr lang="fr-BE" altLang="fr-FR" sz="16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4787900" y="0"/>
            <a:ext cx="4356100" cy="33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cap="all">
                <a:solidFill>
                  <a:srgbClr val="DB3810"/>
                </a:solidFill>
                <a:latin typeface="+mj-lt"/>
                <a:ea typeface="Geneva" pitchFamily="96" charset="-128"/>
                <a:cs typeface="Geneva" pitchFamily="96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9pPr>
          </a:lstStyle>
          <a:p>
            <a:pPr algn="ctr">
              <a:defRPr/>
            </a:pPr>
            <a:endParaRPr lang="fr-BE" sz="180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31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1956"/>
            <a:ext cx="8229600" cy="857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BE" dirty="0" smtClean="0"/>
              <a:t>CHAPITRE I: PUBLIC CIBLE</a:t>
            </a:r>
            <a:endParaRPr lang="fr-BE" dirty="0"/>
          </a:p>
        </p:txBody>
      </p:sp>
      <p:sp>
        <p:nvSpPr>
          <p:cNvPr id="31747" name="Espace réservé du contenu 2"/>
          <p:cNvSpPr>
            <a:spLocks noGrp="1"/>
          </p:cNvSpPr>
          <p:nvPr>
            <p:ph idx="1"/>
          </p:nvPr>
        </p:nvSpPr>
        <p:spPr>
          <a:xfrm>
            <a:off x="774132" y="1059582"/>
            <a:ext cx="7920038" cy="334837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r-BE" sz="1600" b="1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buFontTx/>
              <a:buNone/>
            </a:pPr>
            <a:r>
              <a:rPr lang="fr-BE" altLang="fr-FR" sz="1600" b="1" dirty="0" smtClean="0">
                <a:ea typeface="Geneva" charset="-128"/>
              </a:rPr>
              <a:t>Primo-arrivants</a:t>
            </a:r>
            <a:r>
              <a:rPr lang="fr-BE" altLang="fr-FR" sz="1600" dirty="0" smtClean="0">
                <a:ea typeface="Geneva" charset="-128"/>
              </a:rPr>
              <a:t>:</a:t>
            </a:r>
          </a:p>
          <a:p>
            <a:pPr>
              <a:buFontTx/>
              <a:buNone/>
            </a:pPr>
            <a:endParaRPr lang="fr-BE" altLang="fr-FR" sz="1800" dirty="0" smtClean="0">
              <a:ea typeface="Geneva" charset="-128"/>
            </a:endParaRPr>
          </a:p>
          <a:p>
            <a:pPr>
              <a:buFontTx/>
              <a:buNone/>
            </a:pPr>
            <a:r>
              <a:rPr lang="fr-BE" altLang="fr-FR" sz="1800" dirty="0" smtClean="0">
                <a:ea typeface="Geneva" charset="-128"/>
              </a:rPr>
              <a:t>	</a:t>
            </a:r>
            <a:r>
              <a:rPr lang="fr-BE" altLang="fr-FR" sz="1400" dirty="0" smtClean="0">
                <a:ea typeface="Geneva" charset="-128"/>
              </a:rPr>
              <a:t>Les personnes étrangères séjournant </a:t>
            </a:r>
            <a:r>
              <a:rPr lang="fr-BE" altLang="fr-FR" sz="1400" b="1" dirty="0" smtClean="0">
                <a:solidFill>
                  <a:schemeClr val="accent2"/>
                </a:solidFill>
                <a:ea typeface="Geneva" charset="-128"/>
              </a:rPr>
              <a:t>légalement</a:t>
            </a:r>
            <a:r>
              <a:rPr lang="fr-BE" altLang="fr-FR" sz="1400" b="1" dirty="0" smtClean="0">
                <a:ea typeface="Geneva" charset="-128"/>
              </a:rPr>
              <a:t> </a:t>
            </a:r>
            <a:r>
              <a:rPr lang="fr-BE" altLang="fr-FR" sz="1400" dirty="0" smtClean="0">
                <a:ea typeface="Geneva" charset="-128"/>
              </a:rPr>
              <a:t>en Belgique depuis moins de trois ans et disposant d’un titre de séjour de plus de trois mois, à l’exception des citoyens d’un état membre de l’Union européenne, de l’Espace économique européen, de la Suisse et des membres de leur famille.</a:t>
            </a:r>
          </a:p>
          <a:p>
            <a:pPr algn="just">
              <a:buFontTx/>
              <a:buNone/>
            </a:pPr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pPr algn="just">
              <a:buFontTx/>
              <a:buNone/>
            </a:pPr>
            <a:endParaRPr lang="fr-BE" altLang="fr-FR" sz="1400" dirty="0" smtClean="0">
              <a:solidFill>
                <a:schemeClr val="accent2"/>
              </a:solidFill>
              <a:ea typeface="Geneva" charset="-128"/>
            </a:endParaRPr>
          </a:p>
          <a:p>
            <a:pPr algn="just">
              <a:buFontTx/>
              <a:buNone/>
            </a:pPr>
            <a:r>
              <a:rPr lang="fr-BE" altLang="fr-FR" sz="1400" dirty="0" smtClean="0">
                <a:solidFill>
                  <a:schemeClr val="accent2"/>
                </a:solidFill>
                <a:ea typeface="Geneva" charset="-128"/>
              </a:rPr>
              <a:t>	</a:t>
            </a:r>
            <a:r>
              <a:rPr lang="fr-BE" altLang="fr-FR" sz="1400" dirty="0" smtClean="0">
                <a:ea typeface="Geneva" charset="-128"/>
              </a:rPr>
              <a:t>Belge = citoyen d’un état membre de l’Union européenne</a:t>
            </a:r>
            <a:endParaRPr lang="fr-BE" sz="1400" b="1" dirty="0"/>
          </a:p>
        </p:txBody>
      </p:sp>
      <p:sp>
        <p:nvSpPr>
          <p:cNvPr id="23558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667626" y="4767263"/>
            <a:ext cx="1323975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9pPr>
          </a:lstStyle>
          <a:p>
            <a:pPr eaLnBrk="1" hangingPunct="1"/>
            <a:fld id="{0C769A5C-88F8-4F9F-8443-3AC62409507B}" type="slidenum">
              <a:rPr lang="fr-BE" altLang="fr-FR" sz="1600" smtClean="0">
                <a:solidFill>
                  <a:schemeClr val="bg1"/>
                </a:solidFill>
                <a:latin typeface="Century Gothic" pitchFamily="34" charset="0"/>
              </a:rPr>
              <a:pPr eaLnBrk="1" hangingPunct="1"/>
              <a:t>7</a:t>
            </a:fld>
            <a:endParaRPr lang="fr-BE" altLang="fr-FR" sz="16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4787900" y="0"/>
            <a:ext cx="4356100" cy="33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cap="all">
                <a:solidFill>
                  <a:srgbClr val="DB3810"/>
                </a:solidFill>
                <a:latin typeface="+mj-lt"/>
                <a:ea typeface="Geneva" pitchFamily="96" charset="-128"/>
                <a:cs typeface="Geneva" pitchFamily="96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9pPr>
          </a:lstStyle>
          <a:p>
            <a:pPr algn="ctr">
              <a:defRPr/>
            </a:pPr>
            <a:endParaRPr lang="fr-BE" sz="180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6450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1956"/>
            <a:ext cx="8229600" cy="857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BE" dirty="0" smtClean="0"/>
              <a:t>CHAPITRE I: PUBLIC CIBLE</a:t>
            </a:r>
            <a:endParaRPr lang="fr-BE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747" name="Espace réservé du contenu 2"/>
          <p:cNvSpPr>
            <a:spLocks noGrp="1"/>
          </p:cNvSpPr>
          <p:nvPr>
            <p:ph idx="1"/>
          </p:nvPr>
        </p:nvSpPr>
        <p:spPr>
          <a:xfrm>
            <a:off x="774132" y="1269206"/>
            <a:ext cx="7920038" cy="313874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fr-BE" sz="18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just">
              <a:buFontTx/>
              <a:buNone/>
            </a:pPr>
            <a:r>
              <a:rPr lang="fr-BE" altLang="fr-FR" sz="1600" b="1" dirty="0" smtClean="0">
                <a:ea typeface="Geneva" charset="-128"/>
              </a:rPr>
              <a:t>Membres de la famille:</a:t>
            </a:r>
          </a:p>
          <a:p>
            <a:pPr algn="just">
              <a:buFontTx/>
              <a:buNone/>
            </a:pPr>
            <a:endParaRPr lang="fr-BE" altLang="fr-FR" sz="1600" dirty="0" smtClean="0">
              <a:ea typeface="Geneva" charset="-128"/>
            </a:endParaRPr>
          </a:p>
          <a:p>
            <a:pPr lvl="1" algn="just"/>
            <a:r>
              <a:rPr lang="fr-BE" altLang="fr-FR" sz="1400" dirty="0" smtClean="0">
                <a:ea typeface="Geneva" charset="-128"/>
              </a:rPr>
              <a:t>le conjoint ;</a:t>
            </a:r>
          </a:p>
          <a:p>
            <a:pPr lvl="1" algn="just"/>
            <a:r>
              <a:rPr lang="fr-BE" altLang="fr-FR" sz="1400" dirty="0" smtClean="0">
                <a:ea typeface="Geneva" charset="-128"/>
              </a:rPr>
              <a:t>le partenaire avec lequel le citoyen de l'Union, de l’EEE ou de la Suisse a contracté un partenariat enregistré, si, conformément à la législation de l'État d'accueil, les partenariats enregistrés sont équivalents au mariage, et dans le respect des conditions prévues par la législation pertinente de l'État d'accueil ;</a:t>
            </a:r>
          </a:p>
          <a:p>
            <a:pPr lvl="1" algn="just"/>
            <a:r>
              <a:rPr lang="fr-BE" altLang="fr-FR" sz="1400" dirty="0" smtClean="0">
                <a:ea typeface="Geneva" charset="-128"/>
              </a:rPr>
              <a:t>les descendants directs qui sont âgés de moins de 21 ans ou qui sont à charge, et les descendants directs du conjoint ou du partenaire ;</a:t>
            </a:r>
          </a:p>
          <a:p>
            <a:pPr lvl="1" algn="just"/>
            <a:r>
              <a:rPr lang="fr-BE" altLang="fr-FR" sz="1400" dirty="0" smtClean="0">
                <a:ea typeface="Geneva" charset="-128"/>
              </a:rPr>
              <a:t>les ascendants directs à charge et ceux du conjoint ou du partenaire.</a:t>
            </a:r>
          </a:p>
          <a:p>
            <a:pPr marL="0" indent="0" eaLnBrk="1" fontAlgn="auto" hangingPunct="1">
              <a:spcAft>
                <a:spcPts val="1200"/>
              </a:spcAft>
              <a:buNone/>
              <a:defRPr/>
            </a:pPr>
            <a:endParaRPr lang="fr-BE" altLang="fr-FR" sz="1800" b="1" dirty="0">
              <a:solidFill>
                <a:schemeClr val="bg1">
                  <a:lumMod val="95000"/>
                </a:schemeClr>
              </a:solidFill>
              <a:ea typeface="Geneva" charset="-128"/>
            </a:endParaRPr>
          </a:p>
        </p:txBody>
      </p:sp>
      <p:sp>
        <p:nvSpPr>
          <p:cNvPr id="23558" name="Espace réservé du numéro de diapositive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667626" y="4767263"/>
            <a:ext cx="1323975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Geneva" charset="-128"/>
              </a:defRPr>
            </a:lvl9pPr>
          </a:lstStyle>
          <a:p>
            <a:pPr eaLnBrk="1" hangingPunct="1"/>
            <a:fld id="{0C769A5C-88F8-4F9F-8443-3AC62409507B}" type="slidenum">
              <a:rPr lang="fr-BE" altLang="fr-FR" sz="1600" smtClean="0">
                <a:solidFill>
                  <a:schemeClr val="bg1"/>
                </a:solidFill>
                <a:latin typeface="Century Gothic" pitchFamily="34" charset="0"/>
              </a:rPr>
              <a:pPr eaLnBrk="1" hangingPunct="1"/>
              <a:t>8</a:t>
            </a:fld>
            <a:endParaRPr lang="fr-BE" altLang="fr-FR" sz="16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4787900" y="0"/>
            <a:ext cx="4356100" cy="330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cap="all">
                <a:solidFill>
                  <a:srgbClr val="DB3810"/>
                </a:solidFill>
                <a:latin typeface="+mj-lt"/>
                <a:ea typeface="Geneva" pitchFamily="96" charset="-128"/>
                <a:cs typeface="Geneva" pitchFamily="96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DB3810"/>
                </a:solidFill>
                <a:latin typeface="Verdana" pitchFamily="84" charset="0"/>
                <a:ea typeface="Geneva" pitchFamily="96" charset="-128"/>
                <a:cs typeface="Geneva" pitchFamily="96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rgbClr val="C3092C"/>
                </a:solidFill>
                <a:latin typeface="Verdana" pitchFamily="84" charset="0"/>
              </a:defRPr>
            </a:lvl9pPr>
          </a:lstStyle>
          <a:p>
            <a:pPr algn="ctr">
              <a:defRPr/>
            </a:pPr>
            <a:endParaRPr lang="fr-BE" sz="1800" kern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7415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CHAPITRE I: PUBLIC CIBLE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Tx/>
              <a:buNone/>
            </a:pPr>
            <a:r>
              <a:rPr lang="fr-BE" altLang="fr-FR" sz="1600" b="1" dirty="0" smtClean="0">
                <a:ea typeface="Geneva" charset="-128"/>
              </a:rPr>
              <a:t>Dispenses :</a:t>
            </a:r>
          </a:p>
          <a:p>
            <a:pPr lvl="1">
              <a:buFontTx/>
              <a:buNone/>
            </a:pPr>
            <a:endParaRPr lang="fr-BE" altLang="fr-FR" sz="1600" b="1" dirty="0" smtClean="0">
              <a:ea typeface="Geneva" charset="-128"/>
            </a:endParaRPr>
          </a:p>
          <a:p>
            <a:pPr lvl="1"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Les personnes ayant déjà obtenu l’attestation dans une autre communauté ou région du pays;</a:t>
            </a:r>
          </a:p>
          <a:p>
            <a:pPr lvl="1"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Les personnes présentant un certificat médical attestant de l’impossibilité de suivre un parcours d’intégration (maladie ou handicap sévère);</a:t>
            </a:r>
          </a:p>
          <a:p>
            <a:pPr lvl="1"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Les personnes ayant obtenu un certificat ou un diplôme de l’enseignement belge;</a:t>
            </a:r>
          </a:p>
          <a:p>
            <a:pPr lvl="1"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Les personnes de moins de 18 ans et de 65 ans et plus;</a:t>
            </a:r>
          </a:p>
          <a:p>
            <a:pPr lvl="1"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Les étudiants réguliers et d’échange de l’enseignement supérieur + boursier pour l’obtention d’un doctorat et enseignants;</a:t>
            </a:r>
          </a:p>
          <a:p>
            <a:pPr lvl="1">
              <a:buFontTx/>
              <a:buChar char="-"/>
            </a:pPr>
            <a:r>
              <a:rPr lang="fr-BE" altLang="fr-FR" sz="1400" dirty="0" smtClean="0">
                <a:ea typeface="Geneva" charset="-128"/>
              </a:rPr>
              <a:t>Les ressortissants des pays tiers ayant conclu des accords d’association avec l’UE;</a:t>
            </a:r>
          </a:p>
          <a:p>
            <a:pPr lvl="1">
              <a:buFontTx/>
              <a:buChar char="-"/>
            </a:pPr>
            <a:endParaRPr lang="fr-BE" altLang="fr-FR" sz="1600" dirty="0" smtClean="0">
              <a:ea typeface="Geneva" charset="-128"/>
            </a:endParaRPr>
          </a:p>
          <a:p>
            <a:endParaRPr lang="fr-B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</TotalTime>
  <Words>1731</Words>
  <Application>Microsoft Office PowerPoint</Application>
  <PresentationFormat>Affichage à l'écran (16:9)</PresentationFormat>
  <Paragraphs>389</Paragraphs>
  <Slides>31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Thème Office</vt:lpstr>
      <vt:lpstr>Le parcours d’intégration des primo-arrivants    Titre III du Livre II du Code wallon de l’action sociale et de la santé, relatif à l’intégration des personnes étrangères   Circulaire du 28 janvier 2019</vt:lpstr>
      <vt:lpstr>PLAN </vt:lpstr>
      <vt:lpstr>PLAN</vt:lpstr>
      <vt:lpstr>PREAMBULE</vt:lpstr>
      <vt:lpstr>PREAMBULE</vt:lpstr>
      <vt:lpstr>PREAMBULE</vt:lpstr>
      <vt:lpstr>CHAPITRE I: PUBLIC CIBLE</vt:lpstr>
      <vt:lpstr>CHAPITRE I: PUBLIC CIBLE</vt:lpstr>
      <vt:lpstr>CHAPITRE I: PUBLIC CIBLE</vt:lpstr>
      <vt:lpstr>CHAPITRE I: PUBLIC CIBLE</vt:lpstr>
      <vt:lpstr> CHAPITRE I: PUBLIC CIBLE</vt:lpstr>
      <vt:lpstr>CHAPITRE II: PARCOURS D’INTÉGRATION MODULE D’ACCUEIL</vt:lpstr>
      <vt:lpstr>CHAPITRE II: PARCOURS D’INTÉGRATION CONVENTION </vt:lpstr>
      <vt:lpstr>CHAPITRE II: PARCOURS D’INTÉGRATION INTERPRETARIAT </vt:lpstr>
      <vt:lpstr>CHAPITRE II: PARCOURS D’INTÉGRATION OBLIGATIONS</vt:lpstr>
      <vt:lpstr>CHAPITRE II: PARCOURS D’INTÉGRATION SANCTIONS</vt:lpstr>
      <vt:lpstr>CHAPITRE III: RÔLE DES COMMUNES</vt:lpstr>
      <vt:lpstr>CHAPITRE III: RÔLE DES COMMUNES</vt:lpstr>
      <vt:lpstr>CHAPITRE IV: RÔLE DES CENTRES</vt:lpstr>
      <vt:lpstr>CHAPITRE IV: RÔLE DES CENTRES</vt:lpstr>
      <vt:lpstr>CHAPITRE IV: RÔLE DES CENTRES</vt:lpstr>
      <vt:lpstr>CHAPITRE IV: RÔLE DES CENTRES</vt:lpstr>
      <vt:lpstr>CHAPITRE IV: RÔLE DES CENTRES</vt:lpstr>
      <vt:lpstr>CHAPITRE V: RÔLE DES OPERATEURS</vt:lpstr>
      <vt:lpstr>CHAPITRE V: RÔLE DES OPERATEURS</vt:lpstr>
      <vt:lpstr>CHAPITRE V: RÔLE DES OPERATEURS</vt:lpstr>
      <vt:lpstr>CHAPITRE V: RÔLE DES OPERATEURS</vt:lpstr>
      <vt:lpstr>CHAPITRE V: RÔLE DES OPERATEURS</vt:lpstr>
      <vt:lpstr>CHAPITRE V: RÔLE DES OPERATEURS</vt:lpstr>
      <vt:lpstr>CHAPITRE V: RÔLE DES OPERATEURS</vt:lpstr>
      <vt:lpstr> Merci de votre attention   leila.zahour@spw.wallonie.be  http://actionsociale.wallonie.be/  </vt:lpstr>
    </vt:vector>
  </TitlesOfParts>
  <Company>Service public de Wallonie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Jean-Sébastien Cornélis</dc:creator>
  <cp:lastModifiedBy>DGO5-ZAHOUR Leïla</cp:lastModifiedBy>
  <cp:revision>110</cp:revision>
  <dcterms:created xsi:type="dcterms:W3CDTF">2017-06-20T09:48:45Z</dcterms:created>
  <dcterms:modified xsi:type="dcterms:W3CDTF">2019-03-08T11:02:14Z</dcterms:modified>
</cp:coreProperties>
</file>