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5"/>
  </p:handoutMasterIdLst>
  <p:sldIdLst>
    <p:sldId id="256" r:id="rId2"/>
    <p:sldId id="257" r:id="rId3"/>
    <p:sldId id="318" r:id="rId4"/>
    <p:sldId id="319" r:id="rId5"/>
    <p:sldId id="277" r:id="rId6"/>
    <p:sldId id="274" r:id="rId7"/>
    <p:sldId id="324" r:id="rId8"/>
    <p:sldId id="325" r:id="rId9"/>
    <p:sldId id="326" r:id="rId10"/>
    <p:sldId id="327" r:id="rId11"/>
    <p:sldId id="328" r:id="rId12"/>
    <p:sldId id="272" r:id="rId13"/>
    <p:sldId id="266" r:id="rId14"/>
    <p:sldId id="322" r:id="rId15"/>
    <p:sldId id="321" r:id="rId16"/>
    <p:sldId id="320" r:id="rId17"/>
    <p:sldId id="267" r:id="rId18"/>
    <p:sldId id="278" r:id="rId19"/>
    <p:sldId id="332" r:id="rId20"/>
    <p:sldId id="279" r:id="rId21"/>
    <p:sldId id="281" r:id="rId22"/>
    <p:sldId id="283" r:id="rId23"/>
    <p:sldId id="284" r:id="rId24"/>
    <p:sldId id="285" r:id="rId25"/>
    <p:sldId id="286" r:id="rId26"/>
    <p:sldId id="306" r:id="rId27"/>
    <p:sldId id="307" r:id="rId28"/>
    <p:sldId id="308" r:id="rId29"/>
    <p:sldId id="323" r:id="rId30"/>
    <p:sldId id="273" r:id="rId31"/>
    <p:sldId id="263" r:id="rId32"/>
    <p:sldId id="270" r:id="rId33"/>
    <p:sldId id="292" r:id="rId34"/>
    <p:sldId id="331" r:id="rId35"/>
    <p:sldId id="271" r:id="rId36"/>
    <p:sldId id="275" r:id="rId37"/>
    <p:sldId id="297" r:id="rId38"/>
    <p:sldId id="295" r:id="rId39"/>
    <p:sldId id="298" r:id="rId40"/>
    <p:sldId id="296" r:id="rId41"/>
    <p:sldId id="299" r:id="rId42"/>
    <p:sldId id="300" r:id="rId43"/>
    <p:sldId id="276" r:id="rId44"/>
    <p:sldId id="347" r:id="rId45"/>
    <p:sldId id="304" r:id="rId46"/>
    <p:sldId id="336" r:id="rId47"/>
    <p:sldId id="348" r:id="rId48"/>
    <p:sldId id="335" r:id="rId49"/>
    <p:sldId id="340" r:id="rId50"/>
    <p:sldId id="341" r:id="rId51"/>
    <p:sldId id="342" r:id="rId52"/>
    <p:sldId id="349" r:id="rId53"/>
    <p:sldId id="337" r:id="rId54"/>
    <p:sldId id="338" r:id="rId55"/>
    <p:sldId id="339" r:id="rId56"/>
    <p:sldId id="333" r:id="rId57"/>
    <p:sldId id="343" r:id="rId58"/>
    <p:sldId id="334" r:id="rId59"/>
    <p:sldId id="344" r:id="rId60"/>
    <p:sldId id="345" r:id="rId61"/>
    <p:sldId id="346" r:id="rId62"/>
    <p:sldId id="301" r:id="rId63"/>
    <p:sldId id="268" r:id="rId64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9"/>
    <a:srgbClr val="E41F13"/>
    <a:srgbClr val="EE7219"/>
    <a:srgbClr val="7AB929"/>
    <a:srgbClr val="0071B9"/>
    <a:srgbClr val="F9B000"/>
    <a:srgbClr val="A10E2F"/>
    <a:srgbClr val="8989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24" autoAdjust="0"/>
  </p:normalViewPr>
  <p:slideViewPr>
    <p:cSldViewPr snapToGrid="0" snapToObjects="1">
      <p:cViewPr varScale="1">
        <p:scale>
          <a:sx n="138" d="100"/>
          <a:sy n="138" d="100"/>
        </p:scale>
        <p:origin x="88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0AEAB-311E-47A7-86F0-ACA87EBE33B2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BE"/>
        </a:p>
      </dgm:t>
    </dgm:pt>
    <dgm:pt modelId="{E4DA2E21-2745-4B4A-A8A0-05B2103659FA}">
      <dgm:prSet phldrT="[Texte]"/>
      <dgm:spPr/>
      <dgm:t>
        <a:bodyPr/>
        <a:lstStyle/>
        <a:p>
          <a:r>
            <a:rPr lang="fr-BE" dirty="0"/>
            <a:t>Rapport</a:t>
          </a:r>
        </a:p>
      </dgm:t>
    </dgm:pt>
    <dgm:pt modelId="{3434238A-93AA-45B2-A51F-B11F1ABE8D63}" type="parTrans" cxnId="{D2BD41DA-0230-4492-9492-5122A00373EF}">
      <dgm:prSet/>
      <dgm:spPr/>
      <dgm:t>
        <a:bodyPr/>
        <a:lstStyle/>
        <a:p>
          <a:endParaRPr lang="fr-BE"/>
        </a:p>
      </dgm:t>
    </dgm:pt>
    <dgm:pt modelId="{A8C0B84B-2B85-49B5-9EDD-BE7EEDFFD7E7}" type="sibTrans" cxnId="{D2BD41DA-0230-4492-9492-5122A00373EF}">
      <dgm:prSet/>
      <dgm:spPr/>
      <dgm:t>
        <a:bodyPr/>
        <a:lstStyle/>
        <a:p>
          <a:endParaRPr lang="fr-BE"/>
        </a:p>
      </dgm:t>
    </dgm:pt>
    <dgm:pt modelId="{F87D7001-D483-4D6B-8AA0-CB461354A411}">
      <dgm:prSet phldrT="[Texte]"/>
      <dgm:spPr/>
      <dgm:t>
        <a:bodyPr/>
        <a:lstStyle/>
        <a:p>
          <a:r>
            <a:rPr lang="fr-BE" dirty="0"/>
            <a:t>L’inspecteur rédige son rapport</a:t>
          </a:r>
        </a:p>
      </dgm:t>
    </dgm:pt>
    <dgm:pt modelId="{F7D4C3F0-BFA0-43D2-A7A0-44B5853DDDDB}" type="parTrans" cxnId="{B2B34803-023F-4F59-AE16-FC7693FC9FB2}">
      <dgm:prSet/>
      <dgm:spPr/>
      <dgm:t>
        <a:bodyPr/>
        <a:lstStyle/>
        <a:p>
          <a:endParaRPr lang="fr-BE"/>
        </a:p>
      </dgm:t>
    </dgm:pt>
    <dgm:pt modelId="{2A3C223C-E88A-4200-899F-0B66347A69D5}" type="sibTrans" cxnId="{B2B34803-023F-4F59-AE16-FC7693FC9FB2}">
      <dgm:prSet/>
      <dgm:spPr/>
      <dgm:t>
        <a:bodyPr/>
        <a:lstStyle/>
        <a:p>
          <a:endParaRPr lang="fr-BE"/>
        </a:p>
      </dgm:t>
    </dgm:pt>
    <dgm:pt modelId="{F433C25D-C065-4036-849A-312556110F59}">
      <dgm:prSet phldrT="[Texte]"/>
      <dgm:spPr/>
      <dgm:t>
        <a:bodyPr/>
        <a:lstStyle/>
        <a:p>
          <a:r>
            <a:rPr lang="fr-BE" dirty="0"/>
            <a:t>Transmission au responsable de matière</a:t>
          </a:r>
        </a:p>
      </dgm:t>
    </dgm:pt>
    <dgm:pt modelId="{DD30938D-2D5C-410E-A1CC-68D32C83D3B0}" type="parTrans" cxnId="{ABD82741-0224-474C-B800-B352BA7725FB}">
      <dgm:prSet/>
      <dgm:spPr/>
      <dgm:t>
        <a:bodyPr/>
        <a:lstStyle/>
        <a:p>
          <a:endParaRPr lang="fr-BE"/>
        </a:p>
      </dgm:t>
    </dgm:pt>
    <dgm:pt modelId="{54F78A1E-D110-474C-80D2-57D27F528EF1}" type="sibTrans" cxnId="{ABD82741-0224-474C-B800-B352BA7725FB}">
      <dgm:prSet/>
      <dgm:spPr/>
      <dgm:t>
        <a:bodyPr/>
        <a:lstStyle/>
        <a:p>
          <a:endParaRPr lang="fr-BE"/>
        </a:p>
      </dgm:t>
    </dgm:pt>
    <dgm:pt modelId="{C2804386-7102-4D13-BD15-FA1AB1ED51CF}">
      <dgm:prSet phldrT="[Texte]"/>
      <dgm:spPr/>
      <dgm:t>
        <a:bodyPr/>
        <a:lstStyle/>
        <a:p>
          <a:r>
            <a:rPr lang="fr-BE" dirty="0"/>
            <a:t>Notification</a:t>
          </a:r>
        </a:p>
      </dgm:t>
    </dgm:pt>
    <dgm:pt modelId="{54438BE9-E874-4315-815C-6BA078B985DE}" type="parTrans" cxnId="{F9121D39-2609-41A4-9158-25583E0B5740}">
      <dgm:prSet/>
      <dgm:spPr/>
      <dgm:t>
        <a:bodyPr/>
        <a:lstStyle/>
        <a:p>
          <a:endParaRPr lang="fr-BE"/>
        </a:p>
      </dgm:t>
    </dgm:pt>
    <dgm:pt modelId="{D4924121-8887-4047-B2C5-9A3624823497}" type="sibTrans" cxnId="{F9121D39-2609-41A4-9158-25583E0B5740}">
      <dgm:prSet/>
      <dgm:spPr/>
      <dgm:t>
        <a:bodyPr/>
        <a:lstStyle/>
        <a:p>
          <a:endParaRPr lang="fr-BE"/>
        </a:p>
      </dgm:t>
    </dgm:pt>
    <dgm:pt modelId="{6F0576AC-1BFB-4B6E-B1DF-DB780DC8ADAE}">
      <dgm:prSet phldrT="[Texte]"/>
      <dgm:spPr/>
      <dgm:t>
        <a:bodyPr/>
        <a:lstStyle/>
        <a:p>
          <a:r>
            <a:rPr lang="fr-BE" dirty="0"/>
            <a:t>Proposition de notification envoyée à la Directrice du SPW Intérieur et Action sociale</a:t>
          </a:r>
        </a:p>
      </dgm:t>
    </dgm:pt>
    <dgm:pt modelId="{BEB48DBA-B813-4987-AF07-CEA06F7ACD30}" type="parTrans" cxnId="{54B10D84-48A8-4FD6-9477-590552B51A9A}">
      <dgm:prSet/>
      <dgm:spPr/>
      <dgm:t>
        <a:bodyPr/>
        <a:lstStyle/>
        <a:p>
          <a:endParaRPr lang="fr-BE"/>
        </a:p>
      </dgm:t>
    </dgm:pt>
    <dgm:pt modelId="{DD7E8472-525D-4621-B43F-9EA7F192DFE4}" type="sibTrans" cxnId="{54B10D84-48A8-4FD6-9477-590552B51A9A}">
      <dgm:prSet/>
      <dgm:spPr/>
      <dgm:t>
        <a:bodyPr/>
        <a:lstStyle/>
        <a:p>
          <a:endParaRPr lang="fr-BE"/>
        </a:p>
      </dgm:t>
    </dgm:pt>
    <dgm:pt modelId="{C90CD7B6-0FAE-4B5D-83EF-66860D69821B}">
      <dgm:prSet phldrT="[Texte]"/>
      <dgm:spPr/>
      <dgm:t>
        <a:bodyPr/>
        <a:lstStyle/>
        <a:p>
          <a:r>
            <a:rPr lang="fr-BE" dirty="0"/>
            <a:t>Réponse</a:t>
          </a:r>
        </a:p>
      </dgm:t>
    </dgm:pt>
    <dgm:pt modelId="{220F2B3E-368C-48E0-88C5-ECC9DAC057D8}" type="parTrans" cxnId="{9CDCF960-FD79-4284-A137-C7620C2B508A}">
      <dgm:prSet/>
      <dgm:spPr/>
      <dgm:t>
        <a:bodyPr/>
        <a:lstStyle/>
        <a:p>
          <a:endParaRPr lang="fr-BE"/>
        </a:p>
      </dgm:t>
    </dgm:pt>
    <dgm:pt modelId="{8F04FC19-0D4D-4363-B885-32FC7A29AA3B}" type="sibTrans" cxnId="{9CDCF960-FD79-4284-A137-C7620C2B508A}">
      <dgm:prSet/>
      <dgm:spPr/>
      <dgm:t>
        <a:bodyPr/>
        <a:lstStyle/>
        <a:p>
          <a:endParaRPr lang="fr-BE"/>
        </a:p>
      </dgm:t>
    </dgm:pt>
    <dgm:pt modelId="{F42034F3-79CB-433D-9F76-57F9F626EFFE}">
      <dgm:prSet phldrT="[Texte]"/>
      <dgm:spPr/>
      <dgm:t>
        <a:bodyPr/>
        <a:lstStyle/>
        <a:p>
          <a:r>
            <a:rPr lang="fr-BE" dirty="0"/>
            <a:t>Un délai de réponse attendue de l’opérateur peut être prévu dans la notification</a:t>
          </a:r>
        </a:p>
      </dgm:t>
    </dgm:pt>
    <dgm:pt modelId="{850365C6-72C2-4946-853A-F3023733AD12}" type="parTrans" cxnId="{73DF2810-50FD-42D8-B2D9-AD7B00DF9414}">
      <dgm:prSet/>
      <dgm:spPr/>
      <dgm:t>
        <a:bodyPr/>
        <a:lstStyle/>
        <a:p>
          <a:endParaRPr lang="fr-BE"/>
        </a:p>
      </dgm:t>
    </dgm:pt>
    <dgm:pt modelId="{6F9A86E5-3E27-4E8F-BCAD-EB8543882B6A}" type="sibTrans" cxnId="{73DF2810-50FD-42D8-B2D9-AD7B00DF9414}">
      <dgm:prSet/>
      <dgm:spPr/>
      <dgm:t>
        <a:bodyPr/>
        <a:lstStyle/>
        <a:p>
          <a:endParaRPr lang="fr-BE"/>
        </a:p>
      </dgm:t>
    </dgm:pt>
    <dgm:pt modelId="{FD51F549-D4DD-4E4F-B30A-86F774848F2B}">
      <dgm:prSet phldrT="[Texte]"/>
      <dgm:spPr/>
      <dgm:t>
        <a:bodyPr/>
        <a:lstStyle/>
        <a:p>
          <a:r>
            <a:rPr lang="fr-BE" dirty="0"/>
            <a:t>Si pas de réponse, un courrier de rappel est envoyé à l’opérateur</a:t>
          </a:r>
        </a:p>
      </dgm:t>
    </dgm:pt>
    <dgm:pt modelId="{6C45D654-6B0A-4154-A9A3-3BB01BA94CBD}" type="parTrans" cxnId="{3EDF6A1E-7A89-4263-BAA7-F2271ACEFE8A}">
      <dgm:prSet/>
      <dgm:spPr/>
      <dgm:t>
        <a:bodyPr/>
        <a:lstStyle/>
        <a:p>
          <a:endParaRPr lang="fr-BE"/>
        </a:p>
      </dgm:t>
    </dgm:pt>
    <dgm:pt modelId="{696010B3-64B2-4208-851F-EACD17934CFD}" type="sibTrans" cxnId="{3EDF6A1E-7A89-4263-BAA7-F2271ACEFE8A}">
      <dgm:prSet/>
      <dgm:spPr/>
      <dgm:t>
        <a:bodyPr/>
        <a:lstStyle/>
        <a:p>
          <a:endParaRPr lang="fr-BE"/>
        </a:p>
      </dgm:t>
    </dgm:pt>
    <dgm:pt modelId="{2CBB9A0E-5B1B-4FD3-9A13-C1422A52E75F}">
      <dgm:prSet phldrT="[Texte]"/>
      <dgm:spPr/>
      <dgm:t>
        <a:bodyPr/>
        <a:lstStyle/>
        <a:p>
          <a:r>
            <a:rPr lang="fr-BE" dirty="0"/>
            <a:t>Le tableau de bord de l’Inspection permet de suivre le délai de réponse</a:t>
          </a:r>
        </a:p>
      </dgm:t>
    </dgm:pt>
    <dgm:pt modelId="{0BF21C36-393E-4A10-BDCA-C9411091C66D}" type="parTrans" cxnId="{56B92343-9C2A-4BBF-8F98-43E9CCC83AC5}">
      <dgm:prSet/>
      <dgm:spPr/>
      <dgm:t>
        <a:bodyPr/>
        <a:lstStyle/>
        <a:p>
          <a:endParaRPr lang="fr-BE"/>
        </a:p>
      </dgm:t>
    </dgm:pt>
    <dgm:pt modelId="{E867D28B-812D-4D9B-A5D6-3D88BC954271}" type="sibTrans" cxnId="{56B92343-9C2A-4BBF-8F98-43E9CCC83AC5}">
      <dgm:prSet/>
      <dgm:spPr/>
      <dgm:t>
        <a:bodyPr/>
        <a:lstStyle/>
        <a:p>
          <a:endParaRPr lang="fr-BE"/>
        </a:p>
      </dgm:t>
    </dgm:pt>
    <dgm:pt modelId="{628E860E-B41C-4AAA-8B15-BF9DF36D5FFD}">
      <dgm:prSet phldrT="[Texte]"/>
      <dgm:spPr/>
      <dgm:t>
        <a:bodyPr/>
        <a:lstStyle/>
        <a:p>
          <a:r>
            <a:rPr lang="fr-BE" dirty="0"/>
            <a:t>Envoi de la notification au service, signée par la Directrice générale du SPW Intérieur et Action sociale</a:t>
          </a:r>
        </a:p>
      </dgm:t>
    </dgm:pt>
    <dgm:pt modelId="{FA35CEC1-24FA-4421-AAD3-FF80803AE8C3}" type="parTrans" cxnId="{E28D92C3-0B70-4841-B898-2F97C301FAB6}">
      <dgm:prSet/>
      <dgm:spPr/>
    </dgm:pt>
    <dgm:pt modelId="{109ED077-E389-4726-9AE8-670080EB4434}" type="sibTrans" cxnId="{E28D92C3-0B70-4841-B898-2F97C301FAB6}">
      <dgm:prSet/>
      <dgm:spPr/>
    </dgm:pt>
    <dgm:pt modelId="{6FDA3959-9100-42FF-BA9C-2488D4861643}" type="pres">
      <dgm:prSet presAssocID="{4060AEAB-311E-47A7-86F0-ACA87EBE33B2}" presName="linearFlow" presStyleCnt="0">
        <dgm:presLayoutVars>
          <dgm:dir/>
          <dgm:animLvl val="lvl"/>
          <dgm:resizeHandles val="exact"/>
        </dgm:presLayoutVars>
      </dgm:prSet>
      <dgm:spPr/>
    </dgm:pt>
    <dgm:pt modelId="{146034B9-72DB-4B43-A242-DB8BA9248677}" type="pres">
      <dgm:prSet presAssocID="{E4DA2E21-2745-4B4A-A8A0-05B2103659FA}" presName="composite" presStyleCnt="0"/>
      <dgm:spPr/>
    </dgm:pt>
    <dgm:pt modelId="{481C7ECC-026B-430F-8E65-4BA2D8EC664F}" type="pres">
      <dgm:prSet presAssocID="{E4DA2E21-2745-4B4A-A8A0-05B2103659F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2B3F33D-3741-4B88-82D9-55B945AD9FBE}" type="pres">
      <dgm:prSet presAssocID="{E4DA2E21-2745-4B4A-A8A0-05B2103659FA}" presName="descendantText" presStyleLbl="alignAcc1" presStyleIdx="0" presStyleCnt="3">
        <dgm:presLayoutVars>
          <dgm:bulletEnabled val="1"/>
        </dgm:presLayoutVars>
      </dgm:prSet>
      <dgm:spPr/>
    </dgm:pt>
    <dgm:pt modelId="{7595079A-AD6E-46A7-AF85-94A4AC480A61}" type="pres">
      <dgm:prSet presAssocID="{A8C0B84B-2B85-49B5-9EDD-BE7EEDFFD7E7}" presName="sp" presStyleCnt="0"/>
      <dgm:spPr/>
    </dgm:pt>
    <dgm:pt modelId="{D7D293FA-DB31-4818-ACFB-CADAC2F61666}" type="pres">
      <dgm:prSet presAssocID="{C2804386-7102-4D13-BD15-FA1AB1ED51CF}" presName="composite" presStyleCnt="0"/>
      <dgm:spPr/>
    </dgm:pt>
    <dgm:pt modelId="{18B01913-806F-449B-A760-E1BED278B150}" type="pres">
      <dgm:prSet presAssocID="{C2804386-7102-4D13-BD15-FA1AB1ED51C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AD844D1-0A0C-4A16-A8E3-CBF7FDBEACEC}" type="pres">
      <dgm:prSet presAssocID="{C2804386-7102-4D13-BD15-FA1AB1ED51CF}" presName="descendantText" presStyleLbl="alignAcc1" presStyleIdx="1" presStyleCnt="3">
        <dgm:presLayoutVars>
          <dgm:bulletEnabled val="1"/>
        </dgm:presLayoutVars>
      </dgm:prSet>
      <dgm:spPr/>
    </dgm:pt>
    <dgm:pt modelId="{4AE7A0AD-8321-4051-8AB4-3876A835C616}" type="pres">
      <dgm:prSet presAssocID="{D4924121-8887-4047-B2C5-9A3624823497}" presName="sp" presStyleCnt="0"/>
      <dgm:spPr/>
    </dgm:pt>
    <dgm:pt modelId="{64A8D3A0-01BD-4BFA-9AE1-539DE7A6B4A0}" type="pres">
      <dgm:prSet presAssocID="{C90CD7B6-0FAE-4B5D-83EF-66860D69821B}" presName="composite" presStyleCnt="0"/>
      <dgm:spPr/>
    </dgm:pt>
    <dgm:pt modelId="{870EE653-3D7D-473B-BAFA-C603692E02BF}" type="pres">
      <dgm:prSet presAssocID="{C90CD7B6-0FAE-4B5D-83EF-66860D69821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C91AAEB-D92C-4C76-9326-2BEC054AF19D}" type="pres">
      <dgm:prSet presAssocID="{C90CD7B6-0FAE-4B5D-83EF-66860D69821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2B34803-023F-4F59-AE16-FC7693FC9FB2}" srcId="{E4DA2E21-2745-4B4A-A8A0-05B2103659FA}" destId="{F87D7001-D483-4D6B-8AA0-CB461354A411}" srcOrd="0" destOrd="0" parTransId="{F7D4C3F0-BFA0-43D2-A7A0-44B5853DDDDB}" sibTransId="{2A3C223C-E88A-4200-899F-0B66347A69D5}"/>
    <dgm:cxn modelId="{9164840A-DDA7-4094-AFE5-797F5EE295B6}" type="presOf" srcId="{F87D7001-D483-4D6B-8AA0-CB461354A411}" destId="{52B3F33D-3741-4B88-82D9-55B945AD9FBE}" srcOrd="0" destOrd="0" presId="urn:microsoft.com/office/officeart/2005/8/layout/chevron2"/>
    <dgm:cxn modelId="{73DF2810-50FD-42D8-B2D9-AD7B00DF9414}" srcId="{C90CD7B6-0FAE-4B5D-83EF-66860D69821B}" destId="{F42034F3-79CB-433D-9F76-57F9F626EFFE}" srcOrd="0" destOrd="0" parTransId="{850365C6-72C2-4946-853A-F3023733AD12}" sibTransId="{6F9A86E5-3E27-4E8F-BCAD-EB8543882B6A}"/>
    <dgm:cxn modelId="{54FAA413-C2D7-44E1-B0E5-E14DC6A7C696}" type="presOf" srcId="{C2804386-7102-4D13-BD15-FA1AB1ED51CF}" destId="{18B01913-806F-449B-A760-E1BED278B150}" srcOrd="0" destOrd="0" presId="urn:microsoft.com/office/officeart/2005/8/layout/chevron2"/>
    <dgm:cxn modelId="{D26B0019-42DD-4260-A14F-4600ED5830A4}" type="presOf" srcId="{628E860E-B41C-4AAA-8B15-BF9DF36D5FFD}" destId="{2AD844D1-0A0C-4A16-A8E3-CBF7FDBEACEC}" srcOrd="0" destOrd="1" presId="urn:microsoft.com/office/officeart/2005/8/layout/chevron2"/>
    <dgm:cxn modelId="{F338781D-D605-409F-A2E5-03D36E07AC9F}" type="presOf" srcId="{F42034F3-79CB-433D-9F76-57F9F626EFFE}" destId="{8C91AAEB-D92C-4C76-9326-2BEC054AF19D}" srcOrd="0" destOrd="0" presId="urn:microsoft.com/office/officeart/2005/8/layout/chevron2"/>
    <dgm:cxn modelId="{3EDF6A1E-7A89-4263-BAA7-F2271ACEFE8A}" srcId="{C90CD7B6-0FAE-4B5D-83EF-66860D69821B}" destId="{FD51F549-D4DD-4E4F-B30A-86F774848F2B}" srcOrd="1" destOrd="0" parTransId="{6C45D654-6B0A-4154-A9A3-3BB01BA94CBD}" sibTransId="{696010B3-64B2-4208-851F-EACD17934CFD}"/>
    <dgm:cxn modelId="{B2920421-F044-4F4A-9C38-9E9291ACF5B2}" type="presOf" srcId="{F433C25D-C065-4036-849A-312556110F59}" destId="{52B3F33D-3741-4B88-82D9-55B945AD9FBE}" srcOrd="0" destOrd="1" presId="urn:microsoft.com/office/officeart/2005/8/layout/chevron2"/>
    <dgm:cxn modelId="{9AEA4C32-A93C-44E8-827C-6BD1E4098B4A}" type="presOf" srcId="{2CBB9A0E-5B1B-4FD3-9A13-C1422A52E75F}" destId="{8C91AAEB-D92C-4C76-9326-2BEC054AF19D}" srcOrd="0" destOrd="2" presId="urn:microsoft.com/office/officeart/2005/8/layout/chevron2"/>
    <dgm:cxn modelId="{F9121D39-2609-41A4-9158-25583E0B5740}" srcId="{4060AEAB-311E-47A7-86F0-ACA87EBE33B2}" destId="{C2804386-7102-4D13-BD15-FA1AB1ED51CF}" srcOrd="1" destOrd="0" parTransId="{54438BE9-E874-4315-815C-6BA078B985DE}" sibTransId="{D4924121-8887-4047-B2C5-9A3624823497}"/>
    <dgm:cxn modelId="{AC1DDD3A-911B-4684-AC9A-F78BE92712FC}" type="presOf" srcId="{4060AEAB-311E-47A7-86F0-ACA87EBE33B2}" destId="{6FDA3959-9100-42FF-BA9C-2488D4861643}" srcOrd="0" destOrd="0" presId="urn:microsoft.com/office/officeart/2005/8/layout/chevron2"/>
    <dgm:cxn modelId="{9CDCF960-FD79-4284-A137-C7620C2B508A}" srcId="{4060AEAB-311E-47A7-86F0-ACA87EBE33B2}" destId="{C90CD7B6-0FAE-4B5D-83EF-66860D69821B}" srcOrd="2" destOrd="0" parTransId="{220F2B3E-368C-48E0-88C5-ECC9DAC057D8}" sibTransId="{8F04FC19-0D4D-4363-B885-32FC7A29AA3B}"/>
    <dgm:cxn modelId="{ABD82741-0224-474C-B800-B352BA7725FB}" srcId="{E4DA2E21-2745-4B4A-A8A0-05B2103659FA}" destId="{F433C25D-C065-4036-849A-312556110F59}" srcOrd="1" destOrd="0" parTransId="{DD30938D-2D5C-410E-A1CC-68D32C83D3B0}" sibTransId="{54F78A1E-D110-474C-80D2-57D27F528EF1}"/>
    <dgm:cxn modelId="{27B5CD62-3F11-4D3C-9825-033FE91CCDAF}" type="presOf" srcId="{C90CD7B6-0FAE-4B5D-83EF-66860D69821B}" destId="{870EE653-3D7D-473B-BAFA-C603692E02BF}" srcOrd="0" destOrd="0" presId="urn:microsoft.com/office/officeart/2005/8/layout/chevron2"/>
    <dgm:cxn modelId="{206E0243-CAAB-41C4-B79F-2D4D85AA43D8}" type="presOf" srcId="{6F0576AC-1BFB-4B6E-B1DF-DB780DC8ADAE}" destId="{2AD844D1-0A0C-4A16-A8E3-CBF7FDBEACEC}" srcOrd="0" destOrd="0" presId="urn:microsoft.com/office/officeart/2005/8/layout/chevron2"/>
    <dgm:cxn modelId="{56B92343-9C2A-4BBF-8F98-43E9CCC83AC5}" srcId="{C90CD7B6-0FAE-4B5D-83EF-66860D69821B}" destId="{2CBB9A0E-5B1B-4FD3-9A13-C1422A52E75F}" srcOrd="2" destOrd="0" parTransId="{0BF21C36-393E-4A10-BDCA-C9411091C66D}" sibTransId="{E867D28B-812D-4D9B-A5D6-3D88BC954271}"/>
    <dgm:cxn modelId="{B6B4964A-AB9B-4AAE-97AA-AD73F6532894}" type="presOf" srcId="{FD51F549-D4DD-4E4F-B30A-86F774848F2B}" destId="{8C91AAEB-D92C-4C76-9326-2BEC054AF19D}" srcOrd="0" destOrd="1" presId="urn:microsoft.com/office/officeart/2005/8/layout/chevron2"/>
    <dgm:cxn modelId="{54B10D84-48A8-4FD6-9477-590552B51A9A}" srcId="{C2804386-7102-4D13-BD15-FA1AB1ED51CF}" destId="{6F0576AC-1BFB-4B6E-B1DF-DB780DC8ADAE}" srcOrd="0" destOrd="0" parTransId="{BEB48DBA-B813-4987-AF07-CEA06F7ACD30}" sibTransId="{DD7E8472-525D-4621-B43F-9EA7F192DFE4}"/>
    <dgm:cxn modelId="{D2CF4784-7AC2-4C2A-BBA4-D53F63377954}" type="presOf" srcId="{E4DA2E21-2745-4B4A-A8A0-05B2103659FA}" destId="{481C7ECC-026B-430F-8E65-4BA2D8EC664F}" srcOrd="0" destOrd="0" presId="urn:microsoft.com/office/officeart/2005/8/layout/chevron2"/>
    <dgm:cxn modelId="{E28D92C3-0B70-4841-B898-2F97C301FAB6}" srcId="{C2804386-7102-4D13-BD15-FA1AB1ED51CF}" destId="{628E860E-B41C-4AAA-8B15-BF9DF36D5FFD}" srcOrd="1" destOrd="0" parTransId="{FA35CEC1-24FA-4421-AAD3-FF80803AE8C3}" sibTransId="{109ED077-E389-4726-9AE8-670080EB4434}"/>
    <dgm:cxn modelId="{D2BD41DA-0230-4492-9492-5122A00373EF}" srcId="{4060AEAB-311E-47A7-86F0-ACA87EBE33B2}" destId="{E4DA2E21-2745-4B4A-A8A0-05B2103659FA}" srcOrd="0" destOrd="0" parTransId="{3434238A-93AA-45B2-A51F-B11F1ABE8D63}" sibTransId="{A8C0B84B-2B85-49B5-9EDD-BE7EEDFFD7E7}"/>
    <dgm:cxn modelId="{EEF6EC50-72D4-49D4-93B0-E93D2810BE21}" type="presParOf" srcId="{6FDA3959-9100-42FF-BA9C-2488D4861643}" destId="{146034B9-72DB-4B43-A242-DB8BA9248677}" srcOrd="0" destOrd="0" presId="urn:microsoft.com/office/officeart/2005/8/layout/chevron2"/>
    <dgm:cxn modelId="{EA1DC57C-469A-4477-BD4F-9B285A6F4E4C}" type="presParOf" srcId="{146034B9-72DB-4B43-A242-DB8BA9248677}" destId="{481C7ECC-026B-430F-8E65-4BA2D8EC664F}" srcOrd="0" destOrd="0" presId="urn:microsoft.com/office/officeart/2005/8/layout/chevron2"/>
    <dgm:cxn modelId="{CE67DAF8-6410-4B59-ADD9-E7158C744F61}" type="presParOf" srcId="{146034B9-72DB-4B43-A242-DB8BA9248677}" destId="{52B3F33D-3741-4B88-82D9-55B945AD9FBE}" srcOrd="1" destOrd="0" presId="urn:microsoft.com/office/officeart/2005/8/layout/chevron2"/>
    <dgm:cxn modelId="{7185B5FB-0113-4172-8E8E-F8F16E904647}" type="presParOf" srcId="{6FDA3959-9100-42FF-BA9C-2488D4861643}" destId="{7595079A-AD6E-46A7-AF85-94A4AC480A61}" srcOrd="1" destOrd="0" presId="urn:microsoft.com/office/officeart/2005/8/layout/chevron2"/>
    <dgm:cxn modelId="{0A457A20-96C8-4355-A904-9D0D662C1D80}" type="presParOf" srcId="{6FDA3959-9100-42FF-BA9C-2488D4861643}" destId="{D7D293FA-DB31-4818-ACFB-CADAC2F61666}" srcOrd="2" destOrd="0" presId="urn:microsoft.com/office/officeart/2005/8/layout/chevron2"/>
    <dgm:cxn modelId="{3E657D2E-7386-414E-9DB3-43CBC68F444C}" type="presParOf" srcId="{D7D293FA-DB31-4818-ACFB-CADAC2F61666}" destId="{18B01913-806F-449B-A760-E1BED278B150}" srcOrd="0" destOrd="0" presId="urn:microsoft.com/office/officeart/2005/8/layout/chevron2"/>
    <dgm:cxn modelId="{212C1B81-CB19-4EAE-BCD6-029111BF86F3}" type="presParOf" srcId="{D7D293FA-DB31-4818-ACFB-CADAC2F61666}" destId="{2AD844D1-0A0C-4A16-A8E3-CBF7FDBEACEC}" srcOrd="1" destOrd="0" presId="urn:microsoft.com/office/officeart/2005/8/layout/chevron2"/>
    <dgm:cxn modelId="{E30DC47B-220A-4167-9052-64979D936668}" type="presParOf" srcId="{6FDA3959-9100-42FF-BA9C-2488D4861643}" destId="{4AE7A0AD-8321-4051-8AB4-3876A835C616}" srcOrd="3" destOrd="0" presId="urn:microsoft.com/office/officeart/2005/8/layout/chevron2"/>
    <dgm:cxn modelId="{95D281B4-CCCE-47A1-A29A-F362D1D00AC2}" type="presParOf" srcId="{6FDA3959-9100-42FF-BA9C-2488D4861643}" destId="{64A8D3A0-01BD-4BFA-9AE1-539DE7A6B4A0}" srcOrd="4" destOrd="0" presId="urn:microsoft.com/office/officeart/2005/8/layout/chevron2"/>
    <dgm:cxn modelId="{5B2AB446-F2CC-4C6F-84E7-4760E7374FA1}" type="presParOf" srcId="{64A8D3A0-01BD-4BFA-9AE1-539DE7A6B4A0}" destId="{870EE653-3D7D-473B-BAFA-C603692E02BF}" srcOrd="0" destOrd="0" presId="urn:microsoft.com/office/officeart/2005/8/layout/chevron2"/>
    <dgm:cxn modelId="{CC499E29-B6E0-45D6-815D-CDFC9F3901D5}" type="presParOf" srcId="{64A8D3A0-01BD-4BFA-9AE1-539DE7A6B4A0}" destId="{8C91AAEB-D92C-4C76-9326-2BEC054AF1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C7ECC-026B-430F-8E65-4BA2D8EC664F}">
      <dsp:nvSpPr>
        <dsp:cNvPr id="0" name=""/>
        <dsp:cNvSpPr/>
      </dsp:nvSpPr>
      <dsp:spPr>
        <a:xfrm rot="5400000">
          <a:off x="-197071" y="197400"/>
          <a:ext cx="1313809" cy="9196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Rapport</a:t>
          </a:r>
        </a:p>
      </dsp:txBody>
      <dsp:txXfrm rot="-5400000">
        <a:off x="1" y="460161"/>
        <a:ext cx="919666" cy="394143"/>
      </dsp:txXfrm>
    </dsp:sp>
    <dsp:sp modelId="{52B3F33D-3741-4B88-82D9-55B945AD9FBE}">
      <dsp:nvSpPr>
        <dsp:cNvPr id="0" name=""/>
        <dsp:cNvSpPr/>
      </dsp:nvSpPr>
      <dsp:spPr>
        <a:xfrm rot="5400000">
          <a:off x="3966598" y="-3046602"/>
          <a:ext cx="853976" cy="6947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L’inspecteur rédige son rapport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Transmission au responsable de matière</a:t>
          </a:r>
        </a:p>
      </dsp:txBody>
      <dsp:txXfrm rot="-5400000">
        <a:off x="919667" y="42017"/>
        <a:ext cx="6906151" cy="770600"/>
      </dsp:txXfrm>
    </dsp:sp>
    <dsp:sp modelId="{18B01913-806F-449B-A760-E1BED278B150}">
      <dsp:nvSpPr>
        <dsp:cNvPr id="0" name=""/>
        <dsp:cNvSpPr/>
      </dsp:nvSpPr>
      <dsp:spPr>
        <a:xfrm rot="5400000">
          <a:off x="-197071" y="1312684"/>
          <a:ext cx="1313809" cy="9196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Notification</a:t>
          </a:r>
        </a:p>
      </dsp:txBody>
      <dsp:txXfrm rot="-5400000">
        <a:off x="1" y="1575445"/>
        <a:ext cx="919666" cy="394143"/>
      </dsp:txXfrm>
    </dsp:sp>
    <dsp:sp modelId="{2AD844D1-0A0C-4A16-A8E3-CBF7FDBEACEC}">
      <dsp:nvSpPr>
        <dsp:cNvPr id="0" name=""/>
        <dsp:cNvSpPr/>
      </dsp:nvSpPr>
      <dsp:spPr>
        <a:xfrm rot="5400000">
          <a:off x="3966598" y="-1931318"/>
          <a:ext cx="853976" cy="6947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Proposition de notification envoyée à la Directrice du SPW Intérieur et Action sociale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Envoi de la notification au service, signée par la Directrice générale du SPW Intérieur et Action sociale</a:t>
          </a:r>
        </a:p>
      </dsp:txBody>
      <dsp:txXfrm rot="-5400000">
        <a:off x="919667" y="1157301"/>
        <a:ext cx="6906151" cy="770600"/>
      </dsp:txXfrm>
    </dsp:sp>
    <dsp:sp modelId="{870EE653-3D7D-473B-BAFA-C603692E02BF}">
      <dsp:nvSpPr>
        <dsp:cNvPr id="0" name=""/>
        <dsp:cNvSpPr/>
      </dsp:nvSpPr>
      <dsp:spPr>
        <a:xfrm rot="5400000">
          <a:off x="-197071" y="2427968"/>
          <a:ext cx="1313809" cy="9196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Réponse</a:t>
          </a:r>
        </a:p>
      </dsp:txBody>
      <dsp:txXfrm rot="-5400000">
        <a:off x="1" y="2690729"/>
        <a:ext cx="919666" cy="394143"/>
      </dsp:txXfrm>
    </dsp:sp>
    <dsp:sp modelId="{8C91AAEB-D92C-4C76-9326-2BEC054AF19D}">
      <dsp:nvSpPr>
        <dsp:cNvPr id="0" name=""/>
        <dsp:cNvSpPr/>
      </dsp:nvSpPr>
      <dsp:spPr>
        <a:xfrm rot="5400000">
          <a:off x="3966598" y="-816034"/>
          <a:ext cx="853976" cy="6947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Un délai de réponse attendue de l’opérateur peut être prévu dans la notification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Si pas de réponse, un courrier de rappel est envoyé à l’opérateur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Le tableau de bord de l’Inspection permet de suivre le délai de réponse</a:t>
          </a:r>
        </a:p>
      </dsp:txBody>
      <dsp:txXfrm rot="-5400000">
        <a:off x="919667" y="2272585"/>
        <a:ext cx="6906151" cy="77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98D8F3E-8E68-4054-A921-4A4700281322}" type="datetimeFigureOut">
              <a:rPr lang="fr-BE" smtClean="0"/>
              <a:pPr/>
              <a:t>21-10-19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0FBC8D0E-9EB7-432D-90B1-1B5E221B0D2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000" cy="2170115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E41F1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000"/>
            <a:ext cx="1493008" cy="900000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21/10/2019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E41F13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>
                <a:solidFill>
                  <a:srgbClr val="E41F13"/>
                </a:solidFill>
                <a:effectLst/>
                <a:latin typeface="Arial"/>
                <a:ea typeface="ＭＳ Ｐゴシック" charset="0"/>
                <a:cs typeface="Arial"/>
              </a:rPr>
              <a:t>intérieur action sociale</a:t>
            </a:r>
            <a:r>
              <a:rPr lang="fr-FR" sz="1200" b="1" dirty="0">
                <a:solidFill>
                  <a:srgbClr val="E41F13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E41F1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E41F1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is.dgo5@spw.wallonie.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omptes.wallonie.be/ecomptes/?Contac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ctionsociale.wallonie.b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lonie.b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ionsociale.wallonie.be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ionsociale.wallonie.be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lonie.be/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ctionsociale.wallonie.be/insertion-activation-aide-sociale/services-insertion-sociale" TargetMode="External"/><Relationship Id="rId2" Type="http://schemas.openxmlformats.org/officeDocument/2006/relationships/hyperlink" Target="mailto:sis.dgo5@spw.wallonie.be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monespace.wallonie.be/guichet/load?FORMULAIRE_ID=1813&amp;LANG_ID=FR&amp;TYPE=DYN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.defeche@spw.wallonie.be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mailto:Abdellah.ayaou@spw.wallonie.be" TargetMode="External"/><Relationship Id="rId3" Type="http://schemas.openxmlformats.org/officeDocument/2006/relationships/hyperlink" Target="mailto:laurence.gany@spw.wallonie.be" TargetMode="External"/><Relationship Id="rId7" Type="http://schemas.openxmlformats.org/officeDocument/2006/relationships/hyperlink" Target="mailto:marieagnes.audin@spw.wallonie.be" TargetMode="External"/><Relationship Id="rId2" Type="http://schemas.openxmlformats.org/officeDocument/2006/relationships/hyperlink" Target="mailto:gerard.tribolet@spw.wallonie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yriam.renquin@spw.wallonie.be" TargetMode="External"/><Relationship Id="rId5" Type="http://schemas.openxmlformats.org/officeDocument/2006/relationships/hyperlink" Target="mailto:denise.vankerckhoven@spw.wallonie.be" TargetMode="External"/><Relationship Id="rId4" Type="http://schemas.openxmlformats.org/officeDocument/2006/relationships/hyperlink" Target="mailto:mariejulie.dulieu@spw.wallonie.be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9172" y="1471773"/>
            <a:ext cx="6227179" cy="3570790"/>
          </a:xfrm>
        </p:spPr>
        <p:txBody>
          <a:bodyPr>
            <a:noAutofit/>
          </a:bodyPr>
          <a:lstStyle/>
          <a:p>
            <a:pPr algn="ctr"/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r>
              <a:rPr lang="fr-FR" sz="2400" dirty="0">
                <a:solidFill>
                  <a:schemeClr val="tx1"/>
                </a:solidFill>
                <a:ea typeface="Geneva" charset="-128"/>
              </a:rPr>
              <a:t>SERVICE D’INSERTION SOCIALE</a:t>
            </a:r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r>
              <a:rPr lang="fr-FR" sz="2400" dirty="0">
                <a:solidFill>
                  <a:schemeClr val="tx1"/>
                </a:solidFill>
                <a:ea typeface="Geneva" charset="-128"/>
              </a:rPr>
              <a:t>(SIS)</a:t>
            </a:r>
            <a:br>
              <a:rPr lang="fr-FR" sz="2400" cap="none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cap="none" dirty="0">
                <a:solidFill>
                  <a:schemeClr val="tx1"/>
                </a:solidFill>
                <a:ea typeface="Geneva" charset="-128"/>
              </a:rPr>
            </a:br>
            <a:br>
              <a:rPr lang="fr-FR" sz="2400" cap="none" dirty="0">
                <a:solidFill>
                  <a:schemeClr val="tx1"/>
                </a:solidFill>
                <a:ea typeface="Geneva" charset="-128"/>
              </a:rPr>
            </a:br>
            <a:endParaRPr lang="fr-FR" sz="2400" cap="none" dirty="0">
              <a:solidFill>
                <a:schemeClr val="tx1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FDD776-0B50-4C80-BFA5-4E14B1C1F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02" r="70909" b="6952"/>
          <a:stretch/>
        </p:blipFill>
        <p:spPr>
          <a:xfrm>
            <a:off x="567070" y="503274"/>
            <a:ext cx="7591645" cy="37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3B3F9D-D5CA-4B39-B2E6-43A24EAE8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" t="41583" r="81794" b="6700"/>
          <a:stretch/>
        </p:blipFill>
        <p:spPr>
          <a:xfrm>
            <a:off x="1281544" y="526473"/>
            <a:ext cx="6102929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46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783" y="1510496"/>
            <a:ext cx="5422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200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2. Contrôle des subventions réglementaires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2046" y="205979"/>
            <a:ext cx="8536330" cy="857250"/>
          </a:xfrm>
        </p:spPr>
        <p:txBody>
          <a:bodyPr>
            <a:normAutofit/>
          </a:bodyPr>
          <a:lstStyle/>
          <a:p>
            <a:pPr algn="ctr"/>
            <a:r>
              <a:rPr lang="fr-BE" cap="none" dirty="0">
                <a:solidFill>
                  <a:schemeClr val="accent2"/>
                </a:solidFill>
                <a:ea typeface="Geneva"/>
                <a:cs typeface="Geneva"/>
              </a:rPr>
              <a:t>Contrôle de la subvention : Concrètement?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30"/>
            <a:ext cx="7868120" cy="3364770"/>
          </a:xfrm>
        </p:spPr>
        <p:txBody>
          <a:bodyPr>
            <a:normAutofit fontScale="62500" lnSpcReduction="20000"/>
          </a:bodyPr>
          <a:lstStyle/>
          <a:p>
            <a:r>
              <a:rPr lang="fr-BE" sz="2900" b="0" dirty="0">
                <a:ea typeface="Geneva"/>
                <a:cs typeface="Geneva"/>
              </a:rPr>
              <a:t>Arrêté ministériel (AM) octroyant une subvention au secteur SIS privé et au secteur SIS public de l’année N: généralement l’AM est signé par le/la Ministre en février de chaque année.</a:t>
            </a:r>
          </a:p>
          <a:p>
            <a:pPr marL="0" indent="0">
              <a:buNone/>
            </a:pPr>
            <a:endParaRPr lang="fr-BE" sz="2900" b="0" dirty="0">
              <a:ea typeface="Geneva"/>
              <a:cs typeface="Geneva"/>
            </a:endParaRPr>
          </a:p>
          <a:p>
            <a:r>
              <a:rPr lang="fr-BE" sz="2900" b="0" dirty="0">
                <a:ea typeface="Geneva"/>
                <a:cs typeface="Geneva"/>
              </a:rPr>
              <a:t>Versement d’une avance de 85% de la dernière année </a:t>
            </a:r>
            <a:r>
              <a:rPr lang="fr-BE" sz="2900" b="0" u="sng" dirty="0">
                <a:ea typeface="Geneva"/>
                <a:cs typeface="Geneva"/>
              </a:rPr>
              <a:t>contrôlée</a:t>
            </a:r>
            <a:r>
              <a:rPr lang="fr-BE" sz="2900" b="0" dirty="0">
                <a:ea typeface="Geneva"/>
                <a:cs typeface="Geneva"/>
              </a:rPr>
              <a:t> (donc de l’année N-2).</a:t>
            </a:r>
          </a:p>
          <a:p>
            <a:pPr marL="0" indent="0">
              <a:buNone/>
            </a:pPr>
            <a:endParaRPr lang="fr-BE" sz="2900" b="0" dirty="0">
              <a:ea typeface="Geneva"/>
              <a:cs typeface="Geneva"/>
            </a:endParaRPr>
          </a:p>
          <a:p>
            <a:r>
              <a:rPr lang="fr-BE" sz="2900" b="0" dirty="0">
                <a:ea typeface="Geneva"/>
                <a:cs typeface="Geneva"/>
              </a:rPr>
              <a:t>Pour le solde de la subvention à N+1: </a:t>
            </a:r>
            <a:r>
              <a:rPr lang="fr-BE" sz="2900" b="1" dirty="0">
                <a:ea typeface="Geneva"/>
                <a:cs typeface="Geneva"/>
              </a:rPr>
              <a:t>3 documents numériques doivent </a:t>
            </a:r>
            <a:r>
              <a:rPr lang="fr-BE" sz="2900" dirty="0">
                <a:ea typeface="Geneva"/>
                <a:cs typeface="Geneva"/>
              </a:rPr>
              <a:t>être </a:t>
            </a:r>
            <a:r>
              <a:rPr lang="fr-BE" sz="2900" b="0" dirty="0">
                <a:ea typeface="Geneva"/>
                <a:cs typeface="Geneva"/>
              </a:rPr>
              <a:t>envoyés </a:t>
            </a:r>
            <a:r>
              <a:rPr lang="fr-BE" sz="2900" b="1" u="sng" dirty="0">
                <a:ea typeface="Geneva"/>
                <a:cs typeface="Geneva"/>
              </a:rPr>
              <a:t>pour le 1</a:t>
            </a:r>
            <a:r>
              <a:rPr lang="fr-BE" sz="2900" b="1" u="sng" baseline="30000" dirty="0">
                <a:ea typeface="Geneva"/>
                <a:cs typeface="Geneva"/>
              </a:rPr>
              <a:t>er</a:t>
            </a:r>
            <a:r>
              <a:rPr lang="fr-BE" sz="2900" b="1" u="sng" dirty="0">
                <a:ea typeface="Geneva"/>
                <a:cs typeface="Geneva"/>
              </a:rPr>
              <a:t> mars de chaque année </a:t>
            </a:r>
            <a:r>
              <a:rPr lang="fr-BE" sz="2900" b="0" dirty="0">
                <a:ea typeface="Geneva"/>
                <a:cs typeface="Geneva"/>
              </a:rPr>
              <a:t>dans le cadre du contrôle de la subvention à l’adresse mail générique : </a:t>
            </a:r>
            <a:r>
              <a:rPr lang="fr-BE" sz="2900" u="sng" dirty="0">
                <a:solidFill>
                  <a:schemeClr val="accent1"/>
                </a:solidFill>
                <a:ea typeface="Geneva"/>
                <a:cs typeface="Geneva"/>
                <a:hlinkClick r:id="rId2"/>
              </a:rPr>
              <a:t>sis</a:t>
            </a:r>
            <a:r>
              <a:rPr lang="fr-BE" sz="2900" b="0" u="sng" dirty="0">
                <a:solidFill>
                  <a:schemeClr val="accent1"/>
                </a:solidFill>
                <a:ea typeface="Geneva"/>
                <a:cs typeface="Geneva"/>
                <a:hlinkClick r:id="rId2"/>
              </a:rPr>
              <a:t>.dgo5@spw.wallonie.be</a:t>
            </a:r>
            <a:r>
              <a:rPr lang="fr-BE" sz="2900" dirty="0">
                <a:solidFill>
                  <a:schemeClr val="accent1"/>
                </a:solidFill>
                <a:ea typeface="Geneva"/>
                <a:cs typeface="Geneva"/>
              </a:rPr>
              <a:t> </a:t>
            </a:r>
            <a:r>
              <a:rPr lang="fr-BE" sz="2900" dirty="0">
                <a:ea typeface="Geneva"/>
                <a:cs typeface="Geneva"/>
              </a:rPr>
              <a:t>.</a:t>
            </a:r>
            <a:endParaRPr lang="fr-BE" sz="2900" b="0" u="sng" dirty="0">
              <a:solidFill>
                <a:schemeClr val="accent1"/>
              </a:solidFill>
              <a:ea typeface="Geneva"/>
              <a:cs typeface="Geneva"/>
            </a:endParaRPr>
          </a:p>
          <a:p>
            <a:pPr>
              <a:buNone/>
            </a:pPr>
            <a:endParaRPr lang="fr-BE" sz="2900" b="0" u="sng" dirty="0">
              <a:solidFill>
                <a:schemeClr val="accent1"/>
              </a:solidFill>
              <a:ea typeface="Geneva"/>
              <a:cs typeface="Geneva"/>
            </a:endParaRPr>
          </a:p>
          <a:p>
            <a:pPr>
              <a:buNone/>
            </a:pPr>
            <a:r>
              <a:rPr lang="fr-BE" sz="2900" b="0" dirty="0">
                <a:solidFill>
                  <a:schemeClr val="accent1"/>
                </a:solidFill>
                <a:ea typeface="Geneva"/>
                <a:cs typeface="Geneva"/>
              </a:rPr>
              <a:t>	</a:t>
            </a:r>
            <a:endParaRPr lang="fr-BE" dirty="0">
              <a:ea typeface="Geneva"/>
              <a:cs typeface="Gene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2046" y="205979"/>
            <a:ext cx="8536330" cy="857250"/>
          </a:xfrm>
        </p:spPr>
        <p:txBody>
          <a:bodyPr>
            <a:normAutofit/>
          </a:bodyPr>
          <a:lstStyle/>
          <a:p>
            <a:pPr algn="ctr"/>
            <a:r>
              <a:rPr lang="fr-BE" cap="none" dirty="0">
                <a:solidFill>
                  <a:schemeClr val="accent2"/>
                </a:solidFill>
                <a:ea typeface="Geneva"/>
                <a:cs typeface="Geneva"/>
              </a:rPr>
              <a:t>Contrôle de la subvention : Concrètement?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30"/>
            <a:ext cx="7868120" cy="33647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BE" sz="2900" b="0" u="sng" dirty="0">
              <a:solidFill>
                <a:schemeClr val="accent1"/>
              </a:solidFill>
              <a:ea typeface="Geneva"/>
              <a:cs typeface="Geneva"/>
            </a:endParaRPr>
          </a:p>
          <a:p>
            <a:pPr>
              <a:buNone/>
            </a:pPr>
            <a:r>
              <a:rPr lang="fr-BE" sz="2900" b="0" dirty="0">
                <a:solidFill>
                  <a:schemeClr val="accent1"/>
                </a:solidFill>
                <a:ea typeface="Geneva"/>
                <a:cs typeface="Geneva"/>
              </a:rPr>
              <a:t>	</a:t>
            </a:r>
            <a:r>
              <a:rPr lang="fr-BE" sz="2900" b="0" u="sng" dirty="0">
                <a:solidFill>
                  <a:schemeClr val="accent6">
                    <a:lumMod val="75000"/>
                  </a:schemeClr>
                </a:solidFill>
                <a:ea typeface="Geneva"/>
                <a:cs typeface="Geneva"/>
              </a:rPr>
              <a:t>Pour le secteur privé</a:t>
            </a:r>
            <a:r>
              <a:rPr lang="fr-BE" sz="2900" b="0" dirty="0">
                <a:solidFill>
                  <a:schemeClr val="accent6">
                    <a:lumMod val="75000"/>
                  </a:schemeClr>
                </a:solidFill>
                <a:ea typeface="Geneva"/>
                <a:cs typeface="Geneva"/>
              </a:rPr>
              <a:t>.</a:t>
            </a:r>
            <a:endParaRPr lang="fr-BE" sz="2900" b="0" u="sng" dirty="0">
              <a:solidFill>
                <a:schemeClr val="accent6">
                  <a:lumMod val="75000"/>
                </a:schemeClr>
              </a:solidFill>
              <a:ea typeface="Geneva"/>
              <a:cs typeface="Geneva"/>
            </a:endParaRPr>
          </a:p>
          <a:p>
            <a:pPr>
              <a:buNone/>
            </a:pPr>
            <a:endParaRPr lang="fr-BE" sz="2900" b="0" dirty="0">
              <a:solidFill>
                <a:schemeClr val="accent1"/>
              </a:solidFill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2900" b="0" dirty="0">
                <a:ea typeface="Geneva"/>
                <a:cs typeface="Geneva"/>
              </a:rPr>
              <a:t>	1. Décompte </a:t>
            </a:r>
            <a:r>
              <a:rPr lang="fr-BE" sz="2900" dirty="0">
                <a:ea typeface="Geneva"/>
                <a:cs typeface="Geneva"/>
              </a:rPr>
              <a:t>récapitulatif (Fichier Excel);</a:t>
            </a:r>
          </a:p>
          <a:p>
            <a:pPr marL="630238">
              <a:buFontTx/>
              <a:buNone/>
            </a:pPr>
            <a:endParaRPr lang="fr-BE" sz="2900" b="0" dirty="0"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2900" b="0" dirty="0">
                <a:ea typeface="Geneva"/>
                <a:cs typeface="Geneva"/>
              </a:rPr>
              <a:t>	2. compte individuel </a:t>
            </a:r>
            <a:r>
              <a:rPr lang="fr-BE" sz="2900" b="0" u="sng" dirty="0">
                <a:ea typeface="Geneva"/>
                <a:cs typeface="Geneva"/>
              </a:rPr>
              <a:t>patronal</a:t>
            </a:r>
            <a:r>
              <a:rPr lang="fr-BE" sz="2900" b="0" dirty="0">
                <a:ea typeface="Geneva"/>
                <a:cs typeface="Geneva"/>
              </a:rPr>
              <a:t> (Fichier PDF);</a:t>
            </a:r>
          </a:p>
          <a:p>
            <a:pPr marL="630238">
              <a:buFontTx/>
              <a:buNone/>
            </a:pPr>
            <a:endParaRPr lang="fr-BE" sz="2900" b="0" dirty="0"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2900" b="0" dirty="0">
                <a:ea typeface="Geneva"/>
                <a:cs typeface="Geneva"/>
              </a:rPr>
              <a:t>	3. déclaration sur l’honneur </a:t>
            </a:r>
            <a:r>
              <a:rPr lang="fr-BE" sz="2900" b="0" u="sng" dirty="0">
                <a:ea typeface="Geneva"/>
                <a:cs typeface="Geneva"/>
              </a:rPr>
              <a:t>signée</a:t>
            </a:r>
            <a:r>
              <a:rPr lang="fr-BE" sz="2900" b="0" dirty="0">
                <a:ea typeface="Geneva"/>
                <a:cs typeface="Geneva"/>
              </a:rPr>
              <a:t> (absence de double subvention,</a:t>
            </a:r>
          </a:p>
          <a:p>
            <a:pPr marL="630238">
              <a:buFontTx/>
              <a:buNone/>
            </a:pPr>
            <a:r>
              <a:rPr lang="fr-BE" sz="2900" b="0" dirty="0">
                <a:ea typeface="Geneva"/>
                <a:cs typeface="Geneva"/>
              </a:rPr>
              <a:t>          attestation que les frais imputés ont servi exclusivement à la mission).</a:t>
            </a:r>
          </a:p>
          <a:p>
            <a:pPr marL="630238">
              <a:buFontTx/>
              <a:buNone/>
            </a:pPr>
            <a:endParaRPr lang="fr-BE" sz="2900" dirty="0"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2900" u="sng" dirty="0">
                <a:ea typeface="Geneva"/>
                <a:cs typeface="Geneva"/>
              </a:rPr>
              <a:t>Remarque</a:t>
            </a:r>
            <a:r>
              <a:rPr lang="fr-BE" sz="2900" dirty="0">
                <a:ea typeface="Geneva"/>
                <a:cs typeface="Geneva"/>
              </a:rPr>
              <a:t>: le décompte récapitulatif et la déclaration sur l’honneur sont</a:t>
            </a:r>
          </a:p>
          <a:p>
            <a:pPr marL="630238">
              <a:buFontTx/>
              <a:buNone/>
            </a:pPr>
            <a:r>
              <a:rPr lang="fr-BE" sz="2900" dirty="0">
                <a:ea typeface="Geneva"/>
                <a:cs typeface="Geneva"/>
              </a:rPr>
              <a:t>téléchargeables sur </a:t>
            </a:r>
            <a:r>
              <a:rPr lang="fr-BE" sz="2900" b="1" dirty="0">
                <a:ea typeface="Geneva"/>
                <a:cs typeface="Geneva"/>
              </a:rPr>
              <a:t>le Portail de l’Action sociale</a:t>
            </a:r>
            <a:r>
              <a:rPr lang="fr-BE" sz="2900" dirty="0">
                <a:ea typeface="Geneva"/>
                <a:cs typeface="Geneva"/>
              </a:rPr>
              <a:t>.</a:t>
            </a:r>
            <a:endParaRPr lang="fr-BE" sz="2900" b="1" dirty="0">
              <a:ea typeface="Geneva"/>
              <a:cs typeface="Geneva"/>
            </a:endParaRPr>
          </a:p>
          <a:p>
            <a:pPr marL="630238">
              <a:buFontTx/>
              <a:buNone/>
            </a:pPr>
            <a:endParaRPr lang="fr-BE" sz="2900" b="0" dirty="0">
              <a:ea typeface="Geneva"/>
              <a:cs typeface="Geneva"/>
            </a:endParaRPr>
          </a:p>
          <a:p>
            <a:pPr>
              <a:buNone/>
            </a:pPr>
            <a:endParaRPr lang="fr-BE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06567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2046" y="205979"/>
            <a:ext cx="8536330" cy="857250"/>
          </a:xfrm>
        </p:spPr>
        <p:txBody>
          <a:bodyPr>
            <a:normAutofit/>
          </a:bodyPr>
          <a:lstStyle/>
          <a:p>
            <a:pPr algn="ctr"/>
            <a:r>
              <a:rPr lang="fr-BE" cap="none" dirty="0">
                <a:solidFill>
                  <a:schemeClr val="accent2"/>
                </a:solidFill>
                <a:ea typeface="Geneva"/>
                <a:cs typeface="Geneva"/>
              </a:rPr>
              <a:t>Contrôle de la subvention : Concrètement?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30"/>
            <a:ext cx="7868120" cy="3364770"/>
          </a:xfrm>
        </p:spPr>
        <p:txBody>
          <a:bodyPr>
            <a:normAutofit fontScale="40000" lnSpcReduction="20000"/>
          </a:bodyPr>
          <a:lstStyle/>
          <a:p>
            <a:pPr marL="630238">
              <a:buFontTx/>
              <a:buNone/>
            </a:pPr>
            <a:endParaRPr lang="fr-BE" sz="2500" b="0" dirty="0">
              <a:ea typeface="Geneva"/>
              <a:cs typeface="Geneva"/>
            </a:endParaRPr>
          </a:p>
          <a:p>
            <a:pPr>
              <a:buNone/>
            </a:pPr>
            <a:r>
              <a:rPr lang="fr-BE" sz="2500" dirty="0">
                <a:solidFill>
                  <a:schemeClr val="accent1"/>
                </a:solidFill>
                <a:ea typeface="Geneva"/>
                <a:cs typeface="Geneva"/>
              </a:rPr>
              <a:t>	</a:t>
            </a:r>
            <a:r>
              <a:rPr lang="fr-BE" sz="3500" u="sng" dirty="0">
                <a:solidFill>
                  <a:schemeClr val="accent6">
                    <a:lumMod val="75000"/>
                  </a:schemeClr>
                </a:solidFill>
                <a:ea typeface="Geneva"/>
                <a:cs typeface="Geneva"/>
              </a:rPr>
              <a:t>Pour le secteur public.</a:t>
            </a:r>
          </a:p>
          <a:p>
            <a:pPr>
              <a:buNone/>
            </a:pPr>
            <a:endParaRPr lang="fr-BE" sz="3500" dirty="0">
              <a:solidFill>
                <a:schemeClr val="accent1"/>
              </a:solidFill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3500" dirty="0">
                <a:ea typeface="Geneva"/>
                <a:cs typeface="Geneva"/>
              </a:rPr>
              <a:t>	1. Extraction de la fonction 846 ou 84512 d’</a:t>
            </a:r>
            <a:r>
              <a:rPr lang="fr-BE" sz="3500" dirty="0" err="1">
                <a:ea typeface="Geneva"/>
                <a:cs typeface="Geneva"/>
              </a:rPr>
              <a:t>eComptes</a:t>
            </a:r>
            <a:r>
              <a:rPr lang="fr-BE" sz="3500" dirty="0">
                <a:ea typeface="Geneva"/>
                <a:cs typeface="Geneva"/>
              </a:rPr>
              <a:t>;</a:t>
            </a:r>
          </a:p>
          <a:p>
            <a:pPr marL="630238">
              <a:buFontTx/>
              <a:buNone/>
            </a:pPr>
            <a:endParaRPr lang="fr-BE" sz="3500" dirty="0"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3500" dirty="0">
                <a:ea typeface="Geneva"/>
                <a:cs typeface="Geneva"/>
              </a:rPr>
              <a:t>	2. compte individuel </a:t>
            </a:r>
            <a:r>
              <a:rPr lang="fr-BE" sz="3500" u="sng" dirty="0">
                <a:ea typeface="Geneva"/>
                <a:cs typeface="Geneva"/>
              </a:rPr>
              <a:t>patronal</a:t>
            </a:r>
            <a:r>
              <a:rPr lang="fr-BE" sz="3500" dirty="0">
                <a:ea typeface="Geneva"/>
                <a:cs typeface="Geneva"/>
              </a:rPr>
              <a:t> (Fichier PDF);</a:t>
            </a:r>
          </a:p>
          <a:p>
            <a:pPr marL="630238">
              <a:buFontTx/>
              <a:buNone/>
            </a:pPr>
            <a:endParaRPr lang="fr-BE" sz="3500" dirty="0"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3500" dirty="0">
                <a:ea typeface="Geneva"/>
                <a:cs typeface="Geneva"/>
              </a:rPr>
              <a:t>	3. déclaration sur l’honneur </a:t>
            </a:r>
            <a:r>
              <a:rPr lang="fr-BE" sz="3500" u="sng" dirty="0">
                <a:ea typeface="Geneva"/>
                <a:cs typeface="Geneva"/>
              </a:rPr>
              <a:t>signée</a:t>
            </a:r>
            <a:r>
              <a:rPr lang="fr-BE" sz="3500" dirty="0">
                <a:ea typeface="Geneva"/>
                <a:cs typeface="Geneva"/>
              </a:rPr>
              <a:t> (absence de double subvention, attestation que les  </a:t>
            </a:r>
          </a:p>
          <a:p>
            <a:pPr marL="630238">
              <a:buFontTx/>
              <a:buNone/>
            </a:pPr>
            <a:r>
              <a:rPr lang="fr-BE" sz="3500" dirty="0">
                <a:ea typeface="Geneva"/>
                <a:cs typeface="Geneva"/>
              </a:rPr>
              <a:t>           frais imputés ont servi exclusivement à la mission).</a:t>
            </a:r>
          </a:p>
          <a:p>
            <a:pPr marL="630238">
              <a:buFontTx/>
              <a:buNone/>
            </a:pPr>
            <a:endParaRPr lang="fr-BE" sz="3500" b="0" dirty="0">
              <a:ea typeface="Geneva"/>
              <a:cs typeface="Geneva"/>
            </a:endParaRPr>
          </a:p>
          <a:p>
            <a:pPr marL="630238">
              <a:buFontTx/>
              <a:buNone/>
            </a:pPr>
            <a:r>
              <a:rPr lang="fr-BE" sz="3500" b="0" dirty="0">
                <a:ea typeface="Geneva"/>
                <a:cs typeface="Geneva"/>
              </a:rPr>
              <a:t>	</a:t>
            </a:r>
            <a:r>
              <a:rPr lang="fr-BE" sz="3500" b="0" u="sng" dirty="0">
                <a:ea typeface="Geneva"/>
                <a:cs typeface="Geneva"/>
              </a:rPr>
              <a:t>Remarques</a:t>
            </a:r>
            <a:r>
              <a:rPr lang="fr-BE" sz="3500" b="0" dirty="0">
                <a:ea typeface="Geneva"/>
                <a:cs typeface="Geneva"/>
              </a:rPr>
              <a:t>: </a:t>
            </a:r>
          </a:p>
          <a:p>
            <a:pPr marL="630238">
              <a:buFontTx/>
              <a:buNone/>
            </a:pPr>
            <a:endParaRPr lang="fr-BE" sz="3500" dirty="0">
              <a:ea typeface="Geneva"/>
              <a:cs typeface="Geneva"/>
            </a:endParaRPr>
          </a:p>
          <a:p>
            <a:pPr marL="1030288" lvl="1">
              <a:buFont typeface="Arial" panose="020B0604020202020204" pitchFamily="34" charset="0"/>
              <a:buChar char="•"/>
            </a:pPr>
            <a:r>
              <a:rPr lang="fr-BE" sz="3500" dirty="0">
                <a:ea typeface="Geneva"/>
                <a:cs typeface="Geneva"/>
              </a:rPr>
              <a:t>la déclaration sur l’honneur est téléchargeable </a:t>
            </a:r>
            <a:r>
              <a:rPr lang="fr-BE" sz="3500" b="1" dirty="0">
                <a:ea typeface="Geneva"/>
                <a:cs typeface="Geneva"/>
              </a:rPr>
              <a:t>sur le Portail de l’Action sociale</a:t>
            </a:r>
            <a:r>
              <a:rPr lang="fr-BE" sz="3500" dirty="0">
                <a:ea typeface="Geneva"/>
                <a:cs typeface="Geneva"/>
              </a:rPr>
              <a:t>;</a:t>
            </a:r>
            <a:endParaRPr lang="fr-BE" sz="3500" b="1" dirty="0">
              <a:ea typeface="Geneva"/>
              <a:cs typeface="Geneva"/>
            </a:endParaRPr>
          </a:p>
          <a:p>
            <a:pPr marL="1030288" lvl="1">
              <a:buFont typeface="Arial" panose="020B0604020202020204" pitchFamily="34" charset="0"/>
              <a:buChar char="•"/>
            </a:pPr>
            <a:r>
              <a:rPr lang="fr-BE" sz="3500" dirty="0">
                <a:ea typeface="Geneva"/>
                <a:cs typeface="Geneva"/>
              </a:rPr>
              <a:t>pour </a:t>
            </a:r>
            <a:r>
              <a:rPr lang="fr-BE" sz="3500" dirty="0" err="1">
                <a:ea typeface="Geneva"/>
                <a:cs typeface="Geneva"/>
              </a:rPr>
              <a:t>eComptes</a:t>
            </a:r>
            <a:r>
              <a:rPr lang="fr-BE" sz="3500" dirty="0">
                <a:ea typeface="Geneva"/>
                <a:cs typeface="Geneva"/>
              </a:rPr>
              <a:t>, il existe un helpdesk </a:t>
            </a:r>
            <a:r>
              <a:rPr lang="fr-BE" sz="3500" dirty="0" err="1">
                <a:ea typeface="Geneva"/>
                <a:cs typeface="Geneva"/>
              </a:rPr>
              <a:t>eComptes</a:t>
            </a:r>
            <a:r>
              <a:rPr lang="fr-BE" sz="3500" dirty="0">
                <a:ea typeface="Geneva"/>
                <a:cs typeface="Geneva"/>
              </a:rPr>
              <a:t>. Portail: </a:t>
            </a:r>
            <a:r>
              <a:rPr lang="fr-BE" sz="3500" dirty="0">
                <a:ea typeface="Geneva"/>
                <a:cs typeface="Geneva"/>
                <a:hlinkClick r:id="rId2"/>
              </a:rPr>
              <a:t>http://ecomptes.wallonie.be/ecomptes/?Contact</a:t>
            </a:r>
            <a:endParaRPr lang="fr-BE" sz="3500" dirty="0">
              <a:ea typeface="Geneva"/>
              <a:cs typeface="Geneva"/>
            </a:endParaRPr>
          </a:p>
          <a:p>
            <a:pPr marL="630238">
              <a:buFontTx/>
              <a:buNone/>
            </a:pPr>
            <a:endParaRPr lang="fr-BE" sz="2000" b="1" dirty="0">
              <a:ea typeface="Geneva"/>
              <a:cs typeface="Geneva"/>
            </a:endParaRPr>
          </a:p>
          <a:p>
            <a:endParaRPr lang="fr-BE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56883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2046" y="205979"/>
            <a:ext cx="8536330" cy="857250"/>
          </a:xfrm>
        </p:spPr>
        <p:txBody>
          <a:bodyPr>
            <a:normAutofit/>
          </a:bodyPr>
          <a:lstStyle/>
          <a:p>
            <a:pPr algn="ctr"/>
            <a:r>
              <a:rPr lang="fr-BE" cap="none" dirty="0">
                <a:solidFill>
                  <a:schemeClr val="accent2"/>
                </a:solidFill>
                <a:ea typeface="Geneva"/>
                <a:cs typeface="Geneva"/>
              </a:rPr>
              <a:t>Contrôle de la subvention : Concrètement?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30"/>
            <a:ext cx="7868120" cy="33647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000" b="0" dirty="0">
                <a:ea typeface="Geneva"/>
                <a:cs typeface="Geneva"/>
              </a:rPr>
              <a:t>Contrôle effectué par le SPW Intérieur et Action sociale (éventuellement l’administration peut réclamer un complément d’informations avant de solder la subvention).</a:t>
            </a:r>
          </a:p>
          <a:p>
            <a:pPr>
              <a:buNone/>
            </a:pPr>
            <a:endParaRPr lang="fr-BE" sz="2000" b="0" dirty="0">
              <a:ea typeface="Geneva"/>
              <a:cs typeface="Gene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000" b="0" dirty="0">
                <a:ea typeface="Geneva"/>
                <a:cs typeface="Geneva"/>
              </a:rPr>
              <a:t>Communication par le SPW </a:t>
            </a:r>
            <a:r>
              <a:rPr lang="fr-BE" sz="2000" dirty="0">
                <a:ea typeface="Geneva"/>
                <a:cs typeface="Geneva"/>
              </a:rPr>
              <a:t>Intérieur et Action sociale de </a:t>
            </a:r>
            <a:r>
              <a:rPr lang="fr-BE" sz="2000" b="0" dirty="0">
                <a:ea typeface="Geneva"/>
                <a:cs typeface="Geneva"/>
              </a:rPr>
              <a:t>la déclaration de créance (DC) pré remplie.</a:t>
            </a:r>
          </a:p>
          <a:p>
            <a:pPr>
              <a:buNone/>
            </a:pPr>
            <a:endParaRPr lang="fr-BE" sz="2000" b="0" dirty="0">
              <a:ea typeface="Geneva"/>
              <a:cs typeface="Geneva"/>
            </a:endParaRPr>
          </a:p>
          <a:p>
            <a:r>
              <a:rPr lang="fr-BE" sz="2000" b="0" dirty="0">
                <a:ea typeface="Geneva"/>
                <a:cs typeface="Geneva"/>
              </a:rPr>
              <a:t>Renvoi de la DC (originale) et mise en liquidation du solde ou récupération selon le montant justifié par l’opérateur.</a:t>
            </a:r>
          </a:p>
          <a:p>
            <a:pPr>
              <a:buNone/>
            </a:pPr>
            <a:endParaRPr lang="fr-BE" sz="2000" b="0" dirty="0">
              <a:ea typeface="Geneva"/>
              <a:cs typeface="Geneva"/>
            </a:endParaRPr>
          </a:p>
          <a:p>
            <a:pPr>
              <a:buNone/>
            </a:pPr>
            <a:endParaRPr lang="fr-BE" sz="2000" b="0" dirty="0">
              <a:ea typeface="Geneva"/>
              <a:cs typeface="Geneva"/>
            </a:endParaRPr>
          </a:p>
          <a:p>
            <a:endParaRPr lang="fr-BE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43020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BE" cap="none" dirty="0">
                <a:solidFill>
                  <a:schemeClr val="accent2"/>
                </a:solidFill>
                <a:ea typeface="Geneva"/>
                <a:cs typeface="Geneva"/>
              </a:rPr>
              <a:t>Les outils mis à disposition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54181" y="1200150"/>
            <a:ext cx="8387261" cy="3227849"/>
          </a:xfrm>
        </p:spPr>
        <p:txBody>
          <a:bodyPr>
            <a:normAutofit fontScale="92500"/>
          </a:bodyPr>
          <a:lstStyle/>
          <a:p>
            <a:r>
              <a:rPr lang="fr-BE" sz="1800" b="0" dirty="0">
                <a:ea typeface="Geneva"/>
                <a:cs typeface="Geneva"/>
              </a:rPr>
              <a:t>Manuel des subventions.</a:t>
            </a:r>
          </a:p>
          <a:p>
            <a:pPr>
              <a:buNone/>
            </a:pPr>
            <a:endParaRPr lang="fr-BE" sz="1800" b="0" dirty="0">
              <a:ea typeface="Geneva"/>
              <a:cs typeface="Geneva"/>
            </a:endParaRPr>
          </a:p>
          <a:p>
            <a:r>
              <a:rPr lang="fr-BE" sz="1800" b="0" dirty="0">
                <a:ea typeface="Geneva"/>
                <a:cs typeface="Geneva"/>
              </a:rPr>
              <a:t>Déclaration sur l’honneur type.</a:t>
            </a:r>
          </a:p>
          <a:p>
            <a:pPr>
              <a:buNone/>
            </a:pPr>
            <a:endParaRPr lang="fr-BE" sz="1800" b="0" dirty="0">
              <a:ea typeface="Geneva"/>
              <a:cs typeface="Geneva"/>
            </a:endParaRPr>
          </a:p>
          <a:p>
            <a:r>
              <a:rPr lang="fr-BE" sz="1800" b="0" dirty="0">
                <a:ea typeface="Geneva"/>
                <a:cs typeface="Geneva"/>
              </a:rPr>
              <a:t>Décompte récapitulatif.</a:t>
            </a:r>
          </a:p>
          <a:p>
            <a:pPr>
              <a:buNone/>
            </a:pPr>
            <a:endParaRPr lang="fr-BE" sz="1800" b="0" dirty="0">
              <a:ea typeface="Geneva"/>
              <a:cs typeface="Geneva"/>
            </a:endParaRPr>
          </a:p>
          <a:p>
            <a:r>
              <a:rPr lang="fr-BE" sz="1800" dirty="0">
                <a:ea typeface="Geneva"/>
                <a:cs typeface="Geneva"/>
              </a:rPr>
              <a:t>Déclaration de créance type.</a:t>
            </a:r>
          </a:p>
          <a:p>
            <a:pPr marL="0" indent="0">
              <a:buNone/>
            </a:pPr>
            <a:endParaRPr lang="fr-BE" sz="1800" dirty="0">
              <a:ea typeface="Geneva"/>
              <a:cs typeface="Geneva"/>
            </a:endParaRPr>
          </a:p>
          <a:p>
            <a:pPr marL="0" indent="0">
              <a:buNone/>
            </a:pPr>
            <a:r>
              <a:rPr lang="fr-BE" sz="1800" b="0" dirty="0">
                <a:ea typeface="Geneva"/>
                <a:cs typeface="Geneva"/>
              </a:rPr>
              <a:t>Tous les documents sont téléchargeables sur le site: </a:t>
            </a:r>
            <a:r>
              <a:rPr lang="fr-BE" sz="1800" b="0" dirty="0">
                <a:ea typeface="Geneva"/>
                <a:cs typeface="Geneva"/>
                <a:hlinkClick r:id="rId2"/>
              </a:rPr>
              <a:t>http://actionsociale.wallonie.be</a:t>
            </a:r>
            <a:endParaRPr lang="fr-BE" sz="1800" b="0" dirty="0">
              <a:ea typeface="Geneva"/>
              <a:cs typeface="Geneva"/>
            </a:endParaRPr>
          </a:p>
          <a:p>
            <a:pPr marL="0" indent="0">
              <a:buNone/>
            </a:pPr>
            <a:r>
              <a:rPr lang="fr-BE" sz="1800" dirty="0">
                <a:ea typeface="Geneva"/>
                <a:cs typeface="Geneva"/>
              </a:rPr>
              <a:t>(= le P</a:t>
            </a:r>
            <a:r>
              <a:rPr lang="fr-BE" sz="1800" b="0" dirty="0">
                <a:ea typeface="Geneva"/>
                <a:cs typeface="Geneva"/>
              </a:rPr>
              <a:t>ortail de l’Action sociale)</a:t>
            </a:r>
          </a:p>
          <a:p>
            <a:pPr>
              <a:buNone/>
            </a:pPr>
            <a:endParaRPr lang="fr-BE" b="0" dirty="0">
              <a:ea typeface="Geneva"/>
              <a:cs typeface="Gene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0" dirty="0">
                <a:solidFill>
                  <a:schemeClr val="accent2"/>
                </a:solidFill>
                <a:ea typeface="Geneva"/>
                <a:cs typeface="Geneva"/>
              </a:rPr>
              <a:t>Manuel des subventions</a:t>
            </a:r>
            <a:endParaRPr lang="fr-BE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29"/>
            <a:ext cx="7868120" cy="31946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Simplifier pour plus d’efficacité.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L’arrêté ministériel de subvention.</a:t>
            </a:r>
          </a:p>
          <a:p>
            <a:pPr marL="457200" lvl="1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Document de référence qui fonde le droit à la subvention: précise les montants, les périodes, la nature des frais, etc.</a:t>
            </a:r>
          </a:p>
          <a:p>
            <a:pPr marL="0" indent="0">
              <a:buNone/>
            </a:pPr>
            <a:endParaRPr lang="fr-B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/>
              <a:t>Procédures d’octroi. </a:t>
            </a:r>
          </a:p>
          <a:p>
            <a:pPr marL="0" indent="0">
              <a:buNone/>
            </a:pPr>
            <a:endParaRPr lang="fr-BE" sz="1800" dirty="0"/>
          </a:p>
          <a:p>
            <a:pPr marL="457200" lvl="1" indent="0">
              <a:buNone/>
            </a:pPr>
            <a:r>
              <a:rPr lang="fr-BE" sz="1500" dirty="0"/>
              <a:t>Déclaration sur l’honneur;</a:t>
            </a:r>
          </a:p>
          <a:p>
            <a:pPr marL="457200" lvl="1" indent="0">
              <a:buNone/>
            </a:pPr>
            <a:r>
              <a:rPr lang="fr-BE" sz="1500" dirty="0"/>
              <a:t>décompte récapitulatif/</a:t>
            </a:r>
            <a:r>
              <a:rPr lang="fr-BE" sz="1500" dirty="0" err="1"/>
              <a:t>eComptes</a:t>
            </a:r>
            <a:r>
              <a:rPr lang="fr-BE" sz="1500" dirty="0"/>
              <a:t>;</a:t>
            </a:r>
          </a:p>
          <a:p>
            <a:pPr marL="457200" lvl="1" indent="0">
              <a:buNone/>
            </a:pPr>
            <a:r>
              <a:rPr lang="fr-BE" sz="1500" dirty="0"/>
              <a:t>compte individuel patronal.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4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BE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0" dirty="0">
                <a:solidFill>
                  <a:schemeClr val="accent2"/>
                </a:solidFill>
                <a:ea typeface="Geneva"/>
                <a:cs typeface="Geneva"/>
              </a:rPr>
              <a:t>Manuel des subventions</a:t>
            </a:r>
            <a:endParaRPr lang="fr-BE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29"/>
            <a:ext cx="7868120" cy="319462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M</a:t>
            </a:r>
            <a:r>
              <a:rPr lang="fr-BE" sz="1800" dirty="0" err="1"/>
              <a:t>odalités</a:t>
            </a:r>
            <a:r>
              <a:rPr lang="fr-BE" sz="1800" dirty="0"/>
              <a:t> de liquidation des subventions.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r>
              <a:rPr lang="fr-BE" sz="1400" dirty="0"/>
              <a:t>	</a:t>
            </a:r>
            <a:r>
              <a:rPr lang="fr-BE" sz="1500" dirty="0"/>
              <a:t>Délai de renvoi des pièces justificatives, insuffisance des frais justifiés, …</a:t>
            </a:r>
          </a:p>
          <a:p>
            <a:pPr marL="0" indent="0">
              <a:buNone/>
            </a:pPr>
            <a:endParaRPr lang="fr-B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Admissibilité des justificatifs.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500" dirty="0"/>
              <a:t>Avances;</a:t>
            </a:r>
          </a:p>
          <a:p>
            <a:pPr marL="0" indent="0">
              <a:buNone/>
            </a:pPr>
            <a:r>
              <a:rPr lang="fr-FR" sz="1500" dirty="0"/>
              <a:t>	déclaration de créance.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Vérification a posteriori par l’administration.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500" dirty="0"/>
              <a:t>Contrôle sur place;</a:t>
            </a:r>
          </a:p>
          <a:p>
            <a:pPr marL="0" indent="0">
              <a:buNone/>
            </a:pPr>
            <a:r>
              <a:rPr lang="fr-FR" sz="1500" dirty="0"/>
              <a:t>	peines encourues.</a:t>
            </a:r>
            <a:endParaRPr lang="fr-BE" sz="15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BE" sz="1700" dirty="0"/>
          </a:p>
        </p:txBody>
      </p:sp>
    </p:spTree>
    <p:extLst>
      <p:ext uri="{BB962C8B-B14F-4D97-AF65-F5344CB8AC3E}">
        <p14:creationId xmlns:p14="http://schemas.microsoft.com/office/powerpoint/2010/main" val="358336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74157" y="474562"/>
            <a:ext cx="7920038" cy="4074289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Formulaire de demande de subvention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Contrôle des subventions des SIS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Contrôle de la subvention: Concrètement ?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Les outils mis à disposition</a:t>
            </a:r>
          </a:p>
          <a:p>
            <a:pPr lvl="0">
              <a:spcBef>
                <a:spcPct val="20000"/>
              </a:spcBef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fr-FR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3.  Rapport d’activités simplifié et harmonisé (RASH)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Objectifs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Principes – formulaire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07129" y="20790"/>
            <a:ext cx="224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latin typeface="Arial" pitchFamily="34" charset="0"/>
                <a:cs typeface="Arial" pitchFamily="34" charset="0"/>
              </a:rPr>
              <a:t>Plan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b="0" dirty="0">
                <a:solidFill>
                  <a:schemeClr val="accent2"/>
                </a:solidFill>
                <a:ea typeface="Geneva"/>
                <a:cs typeface="Geneva"/>
              </a:rPr>
              <a:t>Déclaration sur l’honneur type</a:t>
            </a:r>
            <a:br>
              <a:rPr lang="fr-BE" b="0" dirty="0">
                <a:ea typeface="Geneva"/>
                <a:cs typeface="Geneva"/>
              </a:rPr>
            </a:b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7D79C3-B1EF-4815-9565-A0566E7EF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14" t="24581" r="66140" b="12117"/>
          <a:stretch/>
        </p:blipFill>
        <p:spPr>
          <a:xfrm>
            <a:off x="2161309" y="699655"/>
            <a:ext cx="4391891" cy="3886200"/>
          </a:xfrm>
          <a:prstGeom prst="rect">
            <a:avLst/>
          </a:prstGeom>
          <a:ln>
            <a:solidFill>
              <a:srgbClr val="002D59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b="0" dirty="0">
                <a:solidFill>
                  <a:schemeClr val="accent2"/>
                </a:solidFill>
                <a:ea typeface="Geneva"/>
                <a:cs typeface="Geneva"/>
              </a:rPr>
              <a:t>Décompte récapitulatif</a:t>
            </a:r>
            <a:br>
              <a:rPr lang="fr-BE" b="0" dirty="0">
                <a:ea typeface="Geneva"/>
                <a:cs typeface="Geneva"/>
              </a:rPr>
            </a:b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5A8BCC-3591-41EA-AA8F-D3A644DB8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" t="39608" r="67077" b="7173"/>
          <a:stretch/>
        </p:blipFill>
        <p:spPr>
          <a:xfrm>
            <a:off x="658092" y="734291"/>
            <a:ext cx="7426036" cy="35952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48" r="58391" b="32584"/>
          <a:stretch>
            <a:fillRect/>
          </a:stretch>
        </p:blipFill>
        <p:spPr bwMode="auto">
          <a:xfrm>
            <a:off x="552522" y="435935"/>
            <a:ext cx="7541798" cy="38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1EC4F51-22A7-4068-A850-E30DD3578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059" r="53157" b="7173"/>
          <a:stretch/>
        </p:blipFill>
        <p:spPr>
          <a:xfrm>
            <a:off x="554038" y="623456"/>
            <a:ext cx="7800253" cy="3754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8A04186-D279-49F7-9138-B07F4EBBC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059" r="53706" b="6944"/>
          <a:stretch/>
        </p:blipFill>
        <p:spPr>
          <a:xfrm>
            <a:off x="554038" y="630382"/>
            <a:ext cx="7516235" cy="3685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293112F-B9D0-447D-B01A-752C27BA4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060" r="63194" b="26582"/>
          <a:stretch/>
        </p:blipFill>
        <p:spPr>
          <a:xfrm>
            <a:off x="554037" y="761999"/>
            <a:ext cx="7356907" cy="3415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621" y="903768"/>
            <a:ext cx="7868120" cy="2541182"/>
          </a:xfrm>
        </p:spPr>
        <p:txBody>
          <a:bodyPr/>
          <a:lstStyle/>
          <a:p>
            <a:pPr>
              <a:buNone/>
            </a:pPr>
            <a:endParaRPr lang="fr-BE" dirty="0"/>
          </a:p>
          <a:p>
            <a:pPr>
              <a:buNone/>
            </a:pPr>
            <a:endParaRPr lang="fr-BE" dirty="0"/>
          </a:p>
          <a:p>
            <a:pPr>
              <a:buFont typeface="Wingdings" pitchFamily="2" charset="2"/>
              <a:buChar char="Ø"/>
            </a:pPr>
            <a:r>
              <a:rPr lang="fr-BE" dirty="0"/>
              <a:t> Admissibilité des justificatifs</a:t>
            </a: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b="0" dirty="0">
                <a:solidFill>
                  <a:schemeClr val="accent2"/>
                </a:solidFill>
                <a:ea typeface="Geneva"/>
                <a:cs typeface="Geneva"/>
              </a:rPr>
              <a:t>Déclaration de créance type</a:t>
            </a:r>
            <a:br>
              <a:rPr lang="fr-BE" b="0" dirty="0">
                <a:ea typeface="Geneva"/>
                <a:cs typeface="Geneva"/>
              </a:rPr>
            </a:b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CB57D5-388E-4DD4-83FA-6F57EB2B5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56" t="29589" r="68301" b="10616"/>
          <a:stretch/>
        </p:blipFill>
        <p:spPr>
          <a:xfrm>
            <a:off x="2029691" y="817418"/>
            <a:ext cx="4447309" cy="36714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66834" y="1148316"/>
            <a:ext cx="7868120" cy="2541182"/>
          </a:xfrm>
        </p:spPr>
        <p:txBody>
          <a:bodyPr/>
          <a:lstStyle/>
          <a:p>
            <a:pPr>
              <a:buNone/>
            </a:pPr>
            <a:endParaRPr lang="fr-BE" dirty="0"/>
          </a:p>
          <a:p>
            <a:pPr>
              <a:buFont typeface="Wingdings" pitchFamily="2" charset="2"/>
              <a:buChar char="Ø"/>
            </a:pPr>
            <a:r>
              <a:rPr lang="fr-BE" dirty="0"/>
              <a:t>  Vérification a posteriori par l’administration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7DA8B-0A8D-4443-9EF3-6AAE9F918B62}"/>
              </a:ext>
            </a:extLst>
          </p:cNvPr>
          <p:cNvSpPr/>
          <p:nvPr/>
        </p:nvSpPr>
        <p:spPr>
          <a:xfrm>
            <a:off x="1267691" y="759314"/>
            <a:ext cx="71073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>
                <a:ea typeface="Geneva"/>
                <a:cs typeface="Geneva"/>
              </a:rPr>
              <a:t>Le principe de confiance</a:t>
            </a:r>
            <a:r>
              <a:rPr lang="fr-BE" dirty="0">
                <a:ea typeface="Geneva"/>
                <a:cs typeface="Geneva"/>
              </a:rPr>
              <a:t>.</a:t>
            </a:r>
            <a:endParaRPr lang="fr-BE" u="sng" dirty="0">
              <a:ea typeface="Geneva"/>
              <a:cs typeface="Geneva"/>
            </a:endParaRPr>
          </a:p>
          <a:p>
            <a:endParaRPr lang="fr-BE" dirty="0">
              <a:ea typeface="Geneva"/>
              <a:cs typeface="Geneva"/>
            </a:endParaRPr>
          </a:p>
          <a:p>
            <a:r>
              <a:rPr lang="fr-BE" dirty="0">
                <a:ea typeface="Geneva"/>
                <a:cs typeface="Geneva"/>
              </a:rPr>
              <a:t>Le solde de la subvention est versé sur la base d’un principe de confiance et d’un contrôle en interne par l’administration sur la base des données transmises par l’opérateur.</a:t>
            </a:r>
          </a:p>
          <a:p>
            <a:pPr>
              <a:buNone/>
            </a:pPr>
            <a:endParaRPr lang="fr-BE" dirty="0">
              <a:ea typeface="Geneva"/>
              <a:cs typeface="Geneva"/>
            </a:endParaRPr>
          </a:p>
          <a:p>
            <a:pPr>
              <a:buNone/>
            </a:pPr>
            <a:r>
              <a:rPr lang="fr-BE" u="sng" dirty="0">
                <a:ea typeface="Geneva"/>
                <a:cs typeface="Geneva"/>
              </a:rPr>
              <a:t>Le service d’inspection de la Direction de l’Action sociale</a:t>
            </a:r>
            <a:r>
              <a:rPr lang="fr-BE" dirty="0">
                <a:ea typeface="Geneva"/>
                <a:cs typeface="Geneva"/>
              </a:rPr>
              <a:t>.</a:t>
            </a:r>
            <a:endParaRPr lang="fr-BE" u="sng" dirty="0">
              <a:ea typeface="Geneva"/>
              <a:cs typeface="Geneva"/>
            </a:endParaRPr>
          </a:p>
          <a:p>
            <a:pPr>
              <a:buNone/>
            </a:pPr>
            <a:endParaRPr lang="fr-BE" dirty="0">
              <a:ea typeface="Geneva"/>
              <a:cs typeface="Geneva"/>
            </a:endParaRPr>
          </a:p>
          <a:p>
            <a:pPr>
              <a:buNone/>
            </a:pPr>
            <a:r>
              <a:rPr lang="fr-BE" dirty="0">
                <a:ea typeface="Geneva"/>
                <a:cs typeface="Geneva"/>
              </a:rPr>
              <a:t>Une inspection de vérification financière peut avoir lieu sur</a:t>
            </a:r>
          </a:p>
          <a:p>
            <a:pPr>
              <a:buNone/>
            </a:pPr>
            <a:r>
              <a:rPr lang="fr-BE" dirty="0">
                <a:ea typeface="Geneva"/>
                <a:cs typeface="Geneva"/>
              </a:rPr>
              <a:t>place à n’importe quel moment de l’année et ce, afin de vérifier la réalité des pièces justificatives (factures, preuves de paiement, clés de répartition éventuelles, lien avec les missions, etc.).</a:t>
            </a:r>
          </a:p>
          <a:p>
            <a:pPr>
              <a:buNone/>
            </a:pPr>
            <a:endParaRPr lang="fr-BE" dirty="0">
              <a:ea typeface="Geneva"/>
              <a:cs typeface="Geneva"/>
            </a:endParaRPr>
          </a:p>
          <a:p>
            <a:pPr>
              <a:buNone/>
            </a:pPr>
            <a:endParaRPr lang="fr-BE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4624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74157" y="474562"/>
            <a:ext cx="7920038" cy="4074289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>
              <a:spcBef>
                <a:spcPct val="20000"/>
              </a:spcBef>
              <a:defRPr/>
            </a:pPr>
            <a:endParaRPr lang="fr-FR" sz="1600" b="1" dirty="0">
              <a:latin typeface="Arial"/>
              <a:ea typeface="Geneva" charset="-128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fr-FR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4. Inspection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Méthodologie de l’inspection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Canevas rapport inspection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Manuel rapport inspection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Inspection de fonctionnement du SIS – pièces justificatives</a:t>
            </a:r>
          </a:p>
          <a:p>
            <a:pPr>
              <a:spcBef>
                <a:spcPct val="20000"/>
              </a:spcBef>
              <a:defRPr/>
            </a:pPr>
            <a:endParaRPr lang="fr-FR" sz="1600" b="1" dirty="0">
              <a:latin typeface="Arial"/>
              <a:ea typeface="Geneva" charset="-128"/>
              <a:cs typeface="Arial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5.	Attestation de sécurité incendie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Local/locaux du SIS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Arrêté du Gouvernement wallon (AGW) du 13/12/2018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07129" y="20790"/>
            <a:ext cx="224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latin typeface="Arial" pitchFamily="34" charset="0"/>
                <a:cs typeface="Arial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127075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54182" y="1200150"/>
            <a:ext cx="7868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b="1" dirty="0">
                <a:solidFill>
                  <a:schemeClr val="accent2"/>
                </a:solidFill>
                <a:ea typeface="Geneva" charset="-128"/>
              </a:rPr>
              <a:t>3. Rapport d’activités simplifié et harmonisé (RASH)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BE" dirty="0">
                <a:ea typeface="Geneva"/>
                <a:cs typeface="Geneva"/>
              </a:rPr>
            </a:br>
            <a:r>
              <a:rPr lang="fr-BE" dirty="0">
                <a:solidFill>
                  <a:schemeClr val="accent2"/>
                </a:solidFill>
                <a:ea typeface="Geneva"/>
                <a:cs typeface="Geneva"/>
              </a:rPr>
              <a:t>Objectifs</a:t>
            </a:r>
            <a:br>
              <a:rPr lang="fr-BE" u="sng" dirty="0"/>
            </a:b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29"/>
            <a:ext cx="7868120" cy="3742240"/>
          </a:xfrm>
        </p:spPr>
        <p:txBody>
          <a:bodyPr>
            <a:normAutofit fontScale="92500"/>
          </a:bodyPr>
          <a:lstStyle/>
          <a:p>
            <a:pPr lvl="0"/>
            <a:endParaRPr lang="fr-BE" dirty="0"/>
          </a:p>
          <a:p>
            <a:pPr lvl="1">
              <a:buFont typeface="Arial" pitchFamily="34" charset="0"/>
              <a:buChar char="•"/>
            </a:pPr>
            <a:r>
              <a:rPr lang="fr-BE" sz="1700" dirty="0"/>
              <a:t>Le rapport d’activités simplifié et harmonisé :</a:t>
            </a:r>
          </a:p>
          <a:p>
            <a:pPr marL="457200" lvl="1" indent="0">
              <a:buNone/>
            </a:pPr>
            <a:endParaRPr lang="fr-BE" sz="17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1500" b="1" dirty="0"/>
              <a:t>objectif 1</a:t>
            </a:r>
            <a:r>
              <a:rPr lang="fr-BE" sz="1500" dirty="0"/>
              <a:t>: avoir un </a:t>
            </a:r>
            <a:r>
              <a:rPr lang="fr-BE" sz="1500" u="sng" dirty="0"/>
              <a:t>aperçu des activités des opérateurs agréés de l’action sociale</a:t>
            </a:r>
            <a:r>
              <a:rPr lang="fr-BE" sz="1500" dirty="0"/>
              <a:t>;</a:t>
            </a:r>
          </a:p>
          <a:p>
            <a:pPr marL="857250" lvl="2" indent="0">
              <a:buNone/>
            </a:pPr>
            <a:endParaRPr lang="fr-BE" sz="15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1500" b="1" dirty="0"/>
              <a:t>objectif 2</a:t>
            </a:r>
            <a:r>
              <a:rPr lang="fr-BE" sz="1500" dirty="0"/>
              <a:t> : s’inscrit dans la volonté </a:t>
            </a:r>
            <a:r>
              <a:rPr lang="fr-BE" sz="1500" u="sng" dirty="0"/>
              <a:t>d’élaborer un baromètre de l’action sociale</a:t>
            </a:r>
            <a:r>
              <a:rPr lang="fr-BE" sz="1500" dirty="0"/>
              <a:t> afin d'obtenir des indicateurs clés des secteurs de l'action sociale permettant de suivre leur évolution, de dégager des tendances et de conseiller l’autorité.</a:t>
            </a:r>
          </a:p>
          <a:p>
            <a:pPr lvl="2">
              <a:buNone/>
            </a:pPr>
            <a:endParaRPr lang="fr-BE" sz="1500" dirty="0"/>
          </a:p>
          <a:p>
            <a:pPr lvl="1">
              <a:buFont typeface="Arial" pitchFamily="34" charset="0"/>
              <a:buChar char="•"/>
            </a:pPr>
            <a:r>
              <a:rPr lang="fr-BE" sz="1700" b="1" dirty="0"/>
              <a:t>Pas un outil de contrôle  </a:t>
            </a:r>
            <a:r>
              <a:rPr lang="fr-BE" sz="1700" dirty="0"/>
              <a:t>=&gt; </a:t>
            </a:r>
            <a:r>
              <a:rPr lang="fr-FR" sz="1700" dirty="0"/>
              <a:t>outil de communication et d’échange entre opérateurs, secteurs et autorité.</a:t>
            </a:r>
            <a:endParaRPr lang="fr-BE" sz="1700" dirty="0"/>
          </a:p>
          <a:p>
            <a:pPr lvl="1">
              <a:buNone/>
            </a:pPr>
            <a:endParaRPr lang="fr-BE" dirty="0"/>
          </a:p>
          <a:p>
            <a:pPr lvl="1">
              <a:buNone/>
            </a:pPr>
            <a:r>
              <a:rPr lang="fr-BE" dirty="0"/>
              <a:t>	</a:t>
            </a:r>
            <a:endParaRPr lang="fr-FR" dirty="0"/>
          </a:p>
          <a:p>
            <a:pPr lvl="1">
              <a:buNone/>
            </a:pPr>
            <a:endParaRPr lang="fr-FR" dirty="0"/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500" dirty="0">
                <a:solidFill>
                  <a:schemeClr val="accent2"/>
                </a:solidFill>
                <a:ea typeface="Geneva"/>
                <a:cs typeface="Geneva"/>
              </a:rPr>
              <a:t>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914400"/>
            <a:ext cx="7868120" cy="3513599"/>
          </a:xfrm>
        </p:spPr>
        <p:txBody>
          <a:bodyPr>
            <a:normAutofit fontScale="85000" lnSpcReduction="20000"/>
          </a:bodyPr>
          <a:lstStyle/>
          <a:p>
            <a:pPr marL="985838" lvl="1">
              <a:buNone/>
            </a:pP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b="1" dirty="0"/>
              <a:t>Principe de collecte unique de données : </a:t>
            </a:r>
            <a:r>
              <a:rPr lang="fr-BE" sz="1800" dirty="0"/>
              <a:t>sur la base d’un formulaire dit intelligent. Il ne s’agit donc plus de l’ancien fichier </a:t>
            </a:r>
            <a:r>
              <a:rPr lang="fr-BE" sz="1800" dirty="0" err="1"/>
              <a:t>excell</a:t>
            </a:r>
            <a:r>
              <a:rPr lang="fr-BE" sz="1800" dirty="0"/>
              <a:t>.</a:t>
            </a:r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r>
              <a:rPr lang="fr-BE" sz="1600" b="1" dirty="0"/>
              <a:t>      Quand? </a:t>
            </a:r>
            <a:r>
              <a:rPr lang="fr-BE" sz="1600" dirty="0"/>
              <a:t>: au plus tard </a:t>
            </a:r>
            <a:r>
              <a:rPr lang="fr-BE" sz="1600" u="sng" dirty="0"/>
              <a:t>pour le 1</a:t>
            </a:r>
            <a:r>
              <a:rPr lang="fr-BE" sz="1600" u="sng" baseline="30000" dirty="0"/>
              <a:t>er</a:t>
            </a:r>
            <a:r>
              <a:rPr lang="fr-BE" sz="1600" u="sng" dirty="0"/>
              <a:t> mars de chaque année</a:t>
            </a:r>
            <a:r>
              <a:rPr lang="fr-BE" sz="1600" dirty="0"/>
              <a:t>;</a:t>
            </a:r>
          </a:p>
          <a:p>
            <a:pPr marL="457200" lvl="1" indent="0">
              <a:buNone/>
            </a:pPr>
            <a:r>
              <a:rPr lang="fr-BE" sz="1600" b="1" dirty="0"/>
              <a:t>      Site</a:t>
            </a:r>
            <a:r>
              <a:rPr lang="fr-BE" sz="1600" dirty="0"/>
              <a:t>: portail de la Wallonie: </a:t>
            </a:r>
            <a:r>
              <a:rPr lang="fr-BE" sz="1600" dirty="0">
                <a:hlinkClick r:id="rId2"/>
              </a:rPr>
              <a:t>www.wallonie.be</a:t>
            </a:r>
            <a:endParaRPr lang="fr-BE" sz="1800" b="1" dirty="0"/>
          </a:p>
          <a:p>
            <a:pPr lvl="2">
              <a:buNone/>
            </a:pP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b="1" dirty="0"/>
              <a:t>Formulaire composé de 5 blocs :</a:t>
            </a:r>
          </a:p>
          <a:p>
            <a:pPr marL="457200" lvl="1" indent="0">
              <a:buNone/>
            </a:pPr>
            <a:endParaRPr lang="fr-FR" sz="1800" b="1" dirty="0"/>
          </a:p>
          <a:p>
            <a:pPr marL="985838" algn="just">
              <a:buFont typeface="Wingdings" pitchFamily="2" charset="2"/>
              <a:buChar char="q"/>
            </a:pPr>
            <a:r>
              <a:rPr lang="fr-BE" sz="1800" dirty="0"/>
              <a:t>Bloc 1 : coordonnées de l’entreprise</a:t>
            </a:r>
          </a:p>
          <a:p>
            <a:pPr marL="985838" algn="just">
              <a:buFont typeface="Wingdings" pitchFamily="2" charset="2"/>
              <a:buChar char="q"/>
            </a:pPr>
            <a:r>
              <a:rPr lang="fr-BE" sz="1800" dirty="0"/>
              <a:t>Bloc 2 : activités réalisées de l’année (personnel et activités)</a:t>
            </a:r>
          </a:p>
          <a:p>
            <a:pPr marL="985838" algn="just">
              <a:buFont typeface="Wingdings" pitchFamily="2" charset="2"/>
              <a:buChar char="q"/>
            </a:pPr>
            <a:r>
              <a:rPr lang="fr-BE" sz="1800" dirty="0"/>
              <a:t>Bloc 3 : bénéficiaires (genre, âge, nationalité, nature des revenus)</a:t>
            </a:r>
          </a:p>
          <a:p>
            <a:pPr marL="985838" algn="just">
              <a:buFont typeface="Wingdings" pitchFamily="2" charset="2"/>
              <a:buChar char="q"/>
            </a:pPr>
            <a:r>
              <a:rPr lang="fr-BE" sz="1800" dirty="0"/>
              <a:t>Bloc 4 : données particulières  (partenariats, heures de formation)</a:t>
            </a:r>
          </a:p>
          <a:p>
            <a:pPr marL="985838" algn="just">
              <a:buFont typeface="Wingdings" pitchFamily="2" charset="2"/>
              <a:buChar char="q"/>
            </a:pPr>
            <a:r>
              <a:rPr lang="fr-BE" sz="1800" dirty="0"/>
              <a:t>Bloc 5 : auto-évaluation (points forts, difficultés rencontrées, opportunités et perspectives)</a:t>
            </a:r>
            <a:endParaRPr lang="fr-FR" sz="1800" dirty="0"/>
          </a:p>
          <a:p>
            <a:pPr marL="914400" lvl="2" indent="0">
              <a:buNone/>
            </a:pPr>
            <a:endParaRPr lang="fr-BE" dirty="0"/>
          </a:p>
          <a:p>
            <a:endParaRPr lang="fr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>
            <a:extLst>
              <a:ext uri="{FF2B5EF4-FFF2-40B4-BE49-F238E27FC236}">
                <a16:creationId xmlns:a16="http://schemas.microsoft.com/office/drawing/2014/main" id="{1C7436E7-5759-4088-A09E-2A3CDFFB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28" t="19128" r="62754" b="6052"/>
          <a:stretch/>
        </p:blipFill>
        <p:spPr>
          <a:xfrm>
            <a:off x="1524001" y="623455"/>
            <a:ext cx="6089072" cy="366452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500" dirty="0">
                <a:solidFill>
                  <a:schemeClr val="accent2"/>
                </a:solidFill>
                <a:ea typeface="Geneva"/>
                <a:cs typeface="Geneva"/>
              </a:rPr>
              <a:t>Résumé : Justificatifs subventions et RASH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914400"/>
            <a:ext cx="7868120" cy="35135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B347DF8-8B87-4593-9A36-434109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2" t="24893" r="58380" b="8738"/>
          <a:stretch/>
        </p:blipFill>
        <p:spPr>
          <a:xfrm>
            <a:off x="845127" y="935182"/>
            <a:ext cx="7439891" cy="37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3200" b="1" dirty="0">
              <a:solidFill>
                <a:schemeClr val="accent2"/>
              </a:solidFill>
              <a:ea typeface="Geneva" charset="-128"/>
            </a:endParaRPr>
          </a:p>
          <a:p>
            <a:pPr algn="ctr">
              <a:buNone/>
            </a:pPr>
            <a:r>
              <a:rPr lang="fr-FR" sz="3200" b="1" dirty="0">
                <a:solidFill>
                  <a:schemeClr val="accent2"/>
                </a:solidFill>
                <a:ea typeface="Geneva" charset="-128"/>
              </a:rPr>
              <a:t>4. Inspection</a:t>
            </a:r>
            <a:endParaRPr lang="fr-BE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2" y="0"/>
            <a:ext cx="7868120" cy="857250"/>
          </a:xfrm>
        </p:spPr>
        <p:txBody>
          <a:bodyPr/>
          <a:lstStyle/>
          <a:p>
            <a:pPr algn="ctr"/>
            <a:r>
              <a:rPr lang="fr-BE" dirty="0">
                <a:solidFill>
                  <a:schemeClr val="accent2"/>
                </a:solidFill>
              </a:rPr>
              <a:t>Méthodologie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54182" y="563526"/>
            <a:ext cx="7868120" cy="3227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1700" dirty="0"/>
              <a:t>						</a:t>
            </a:r>
            <a:endParaRPr lang="fr-BE" sz="1700" b="1" dirty="0"/>
          </a:p>
          <a:p>
            <a:pPr>
              <a:buNone/>
            </a:pPr>
            <a:r>
              <a:rPr lang="fr-BE" sz="1600" b="1" u="sng" dirty="0"/>
              <a:t>Le processus se compose de 9 étapes:</a:t>
            </a:r>
          </a:p>
          <a:p>
            <a:pPr>
              <a:buNone/>
            </a:pPr>
            <a:endParaRPr lang="fr-BE" sz="1600" dirty="0"/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La planification automatisée (paramétrage en fonction des secteurs et des risques).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La visite d’inspection (RDV par téléphone et lettre type par courriel).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Le rapport d’inspection (canevas du rapport d’inspection: harmonisation).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La supervision (titulaire-Directrice- Directrice générale).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La boîte mail inspection (secrétariat).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L’enregistrement dans le tableau de bord d’inspection (coordinateur).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Le suivi des délais (tableau des suivis des délais).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La notification (secrétariat).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600" dirty="0"/>
              <a:t>Le suivi des réponses aux notifications (titulaire).</a:t>
            </a:r>
          </a:p>
          <a:p>
            <a:pPr>
              <a:buNone/>
            </a:pPr>
            <a:r>
              <a:rPr lang="fr-BE" sz="1700" dirty="0"/>
              <a:t>		</a:t>
            </a:r>
          </a:p>
          <a:p>
            <a:pPr>
              <a:buNone/>
            </a:pPr>
            <a:endParaRPr lang="fr-BE" sz="17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2" y="188528"/>
            <a:ext cx="7868120" cy="499730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000" dirty="0">
                <a:solidFill>
                  <a:schemeClr val="tx1"/>
                </a:solidFill>
              </a:rPr>
              <a:t>Planification</a:t>
            </a:r>
            <a:r>
              <a:rPr lang="fr-BE" dirty="0"/>
              <a:t> </a:t>
            </a:r>
            <a:r>
              <a:rPr lang="fr-BE" sz="2000" dirty="0">
                <a:solidFill>
                  <a:schemeClr val="tx1"/>
                </a:solidFill>
              </a:rPr>
              <a:t>automatisée </a:t>
            </a:r>
            <a:br>
              <a:rPr lang="fr-BE" sz="2000" dirty="0">
                <a:solidFill>
                  <a:schemeClr val="tx1"/>
                </a:solidFill>
              </a:rPr>
            </a:br>
            <a:r>
              <a:rPr lang="fr-BE" sz="2000" dirty="0">
                <a:solidFill>
                  <a:schemeClr val="tx1"/>
                </a:solidFill>
              </a:rPr>
              <a:t>(Exemple : secteur Centre de service social – année 2017)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062" r="15229" b="6421"/>
          <a:stretch>
            <a:fillRect/>
          </a:stretch>
        </p:blipFill>
        <p:spPr bwMode="auto">
          <a:xfrm>
            <a:off x="459705" y="847493"/>
            <a:ext cx="8224590" cy="351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000" dirty="0">
                <a:solidFill>
                  <a:schemeClr val="tx1"/>
                </a:solidFill>
              </a:rPr>
              <a:t>Après l’inspection</a:t>
            </a:r>
          </a:p>
        </p:txBody>
      </p:sp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30456"/>
              </p:ext>
            </p:extLst>
          </p:nvPr>
        </p:nvGraphicFramePr>
        <p:xfrm>
          <a:off x="554182" y="882502"/>
          <a:ext cx="7867506" cy="354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C7ECC-026B-430F-8E65-4BA2D8EC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81C7ECC-026B-430F-8E65-4BA2D8EC6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3F33D-3741-4B88-82D9-55B945AD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52B3F33D-3741-4B88-82D9-55B945AD9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01913-806F-449B-A760-E1BED278B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18B01913-806F-449B-A760-E1BED278B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844D1-0A0C-4A16-A8E3-CBF7FDBEA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AD844D1-0A0C-4A16-A8E3-CBF7FDBEA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EE653-3D7D-473B-BAFA-C603692E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870EE653-3D7D-473B-BAFA-C603692E0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1AAEB-D92C-4C76-9326-2BEC054A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8C91AAEB-D92C-4C76-9326-2BEC054A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2" y="0"/>
            <a:ext cx="7868120" cy="712381"/>
          </a:xfrm>
        </p:spPr>
        <p:txBody>
          <a:bodyPr/>
          <a:lstStyle/>
          <a:p>
            <a:pPr algn="ctr"/>
            <a:r>
              <a:rPr lang="fr-BE" sz="2000" dirty="0">
                <a:solidFill>
                  <a:schemeClr val="tx1"/>
                </a:solidFill>
              </a:rPr>
              <a:t>Boîte mail du service inspection</a:t>
            </a:r>
            <a:br>
              <a:rPr lang="fr-BE" sz="2000" dirty="0">
                <a:solidFill>
                  <a:schemeClr val="tx1"/>
                </a:solidFill>
              </a:rPr>
            </a:br>
            <a:r>
              <a:rPr lang="fr-BE" sz="2000" dirty="0">
                <a:solidFill>
                  <a:schemeClr val="tx1"/>
                </a:solidFill>
              </a:rPr>
              <a:t>(Exemple: secteur SIS)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B1CCF66-6CBC-4613-B55C-96846167C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00" r="50009" b="6547"/>
          <a:stretch/>
        </p:blipFill>
        <p:spPr>
          <a:xfrm>
            <a:off x="554038" y="789709"/>
            <a:ext cx="8132762" cy="3491345"/>
          </a:xfrm>
          <a:prstGeom prst="rect">
            <a:avLst/>
          </a:prstGeom>
          <a:ln>
            <a:solidFill>
              <a:srgbClr val="002D59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74157" y="474562"/>
            <a:ext cx="7920038" cy="4074289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>
              <a:spcBef>
                <a:spcPct val="20000"/>
              </a:spcBef>
              <a:defRPr/>
            </a:pPr>
            <a:endParaRPr lang="fr-FR" sz="1600" b="1" dirty="0">
              <a:latin typeface="Arial"/>
              <a:ea typeface="Geneva" charset="-128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fr-FR" sz="1600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6.	Groupe de travail « Insertion sociale »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Adapter et modifier la réglementation du secteur SIS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Les questions fréquemment posées (FAQ)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Canevas d’évaluation des objectifs d’un bénéficiaire du SIS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Programmation du secteur SIS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Financement: possibilités?</a:t>
            </a:r>
          </a:p>
          <a:p>
            <a:pPr>
              <a:spcBef>
                <a:spcPct val="20000"/>
              </a:spcBef>
              <a:defRPr/>
            </a:pPr>
            <a:endParaRPr lang="fr-FR" sz="1600" b="1" dirty="0">
              <a:latin typeface="Arial"/>
              <a:ea typeface="Geneva" charset="-128"/>
              <a:cs typeface="Arial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7.	Accord du non marchand (ANM) 2018-2020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Formulaire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Secteur privé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1600" b="1" dirty="0">
                <a:latin typeface="Arial"/>
                <a:ea typeface="Geneva" charset="-128"/>
                <a:cs typeface="Arial"/>
              </a:rPr>
              <a:t>Secteur public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07129" y="20790"/>
            <a:ext cx="224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latin typeface="Arial" pitchFamily="34" charset="0"/>
                <a:cs typeface="Arial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17127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54182" y="382772"/>
            <a:ext cx="7868120" cy="3853841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fr-BE" sz="2000" b="1" u="sng" dirty="0">
                <a:ea typeface="+mj-ea"/>
              </a:rPr>
              <a:t>2 types de tableau </a:t>
            </a:r>
          </a:p>
          <a:p>
            <a:pPr marL="0">
              <a:buNone/>
            </a:pPr>
            <a:endParaRPr lang="fr-BE" sz="800" dirty="0"/>
          </a:p>
          <a:p>
            <a:pPr marL="2774950" indent="-457200">
              <a:buAutoNum type="arabicPeriod"/>
            </a:pPr>
            <a:r>
              <a:rPr lang="fr-BE" sz="1700" dirty="0"/>
              <a:t>le tableau de bord;</a:t>
            </a:r>
          </a:p>
          <a:p>
            <a:pPr marL="2774950" indent="-457200">
              <a:buAutoNum type="arabicPeriod"/>
            </a:pPr>
            <a:r>
              <a:rPr lang="fr-BE" sz="1700" dirty="0"/>
              <a:t>le tableau de suivi des délais.</a:t>
            </a:r>
          </a:p>
          <a:p>
            <a:pPr marL="457200" indent="-457200">
              <a:buNone/>
            </a:pPr>
            <a:endParaRPr lang="fr-BE" sz="500" dirty="0"/>
          </a:p>
          <a:p>
            <a:pPr marL="0" algn="ctr">
              <a:buNone/>
            </a:pPr>
            <a:r>
              <a:rPr lang="fr-BE" sz="2000" b="1" u="sng" dirty="0">
                <a:ea typeface="+mj-ea"/>
              </a:rPr>
              <a:t>Objectifs</a:t>
            </a:r>
          </a:p>
          <a:p>
            <a:pPr marL="457200" indent="-457200">
              <a:buNone/>
            </a:pPr>
            <a:endParaRPr lang="fr-BE" sz="300" dirty="0"/>
          </a:p>
          <a:p>
            <a:pPr marL="457200" indent="-457200"/>
            <a:r>
              <a:rPr lang="fr-BE" sz="1700" dirty="0"/>
              <a:t>notifier les remarques et recommandations du service d’inspection dans un délai raisonnable;</a:t>
            </a:r>
          </a:p>
          <a:p>
            <a:pPr marL="457200" lvl="1" indent="-457200">
              <a:buFont typeface="Arial"/>
              <a:buChar char="•"/>
            </a:pPr>
            <a:r>
              <a:rPr lang="fr-BE" sz="1700" dirty="0"/>
              <a:t>planifier les inspections en tenant compte de critères bien définis et de manière cohérente et efficace;</a:t>
            </a:r>
          </a:p>
          <a:p>
            <a:pPr marL="457200" indent="-457200"/>
            <a:r>
              <a:rPr lang="fr-BE" sz="1700" dirty="0"/>
              <a:t>obtenir des statistiques et des analyses;</a:t>
            </a:r>
          </a:p>
          <a:p>
            <a:pPr marL="457200" indent="-457200"/>
            <a:r>
              <a:rPr lang="fr-BE" sz="1700" dirty="0"/>
              <a:t>assurer le suivi des inspections;</a:t>
            </a:r>
          </a:p>
          <a:p>
            <a:pPr marL="457200" indent="-457200"/>
            <a:r>
              <a:rPr lang="fr-BE" sz="1700" dirty="0"/>
              <a:t>gérer et piloter efficacement le service d’inspection à travers des indicateurs du tableau de bord.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2" y="0"/>
            <a:ext cx="7868120" cy="659219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000" dirty="0">
                <a:solidFill>
                  <a:schemeClr val="tx1"/>
                </a:solidFill>
              </a:rPr>
              <a:t>Tableau de bord</a:t>
            </a:r>
            <a:br>
              <a:rPr lang="fr-BE" sz="2000" dirty="0">
                <a:solidFill>
                  <a:schemeClr val="tx1"/>
                </a:solidFill>
              </a:rPr>
            </a:br>
            <a:r>
              <a:rPr lang="fr-BE" sz="2000" dirty="0">
                <a:solidFill>
                  <a:schemeClr val="tx1"/>
                </a:solidFill>
              </a:rPr>
              <a:t>(Exemple : secteur Centre de service social)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54" b="10634"/>
          <a:stretch>
            <a:fillRect/>
          </a:stretch>
        </p:blipFill>
        <p:spPr bwMode="auto">
          <a:xfrm>
            <a:off x="284732" y="719515"/>
            <a:ext cx="8710412" cy="35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038" y="0"/>
            <a:ext cx="7868120" cy="857250"/>
          </a:xfrm>
        </p:spPr>
        <p:txBody>
          <a:bodyPr>
            <a:normAutofit/>
          </a:bodyPr>
          <a:lstStyle/>
          <a:p>
            <a:pPr algn="ctr"/>
            <a:r>
              <a:rPr lang="fr-BE" sz="2000" dirty="0">
                <a:solidFill>
                  <a:schemeClr val="tx1"/>
                </a:solidFill>
              </a:rPr>
              <a:t>Tableau de suivi des délais</a:t>
            </a:r>
            <a:br>
              <a:rPr lang="fr-BE" sz="2000" dirty="0">
                <a:solidFill>
                  <a:schemeClr val="tx1"/>
                </a:solidFill>
              </a:rPr>
            </a:br>
            <a:r>
              <a:rPr lang="fr-BE" sz="2000" dirty="0">
                <a:solidFill>
                  <a:schemeClr val="tx1"/>
                </a:solidFill>
              </a:rPr>
              <a:t>(Exemple fictif)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682" t="26146" b="44422"/>
          <a:stretch>
            <a:fillRect/>
          </a:stretch>
        </p:blipFill>
        <p:spPr bwMode="auto">
          <a:xfrm>
            <a:off x="320120" y="1254642"/>
            <a:ext cx="8524507" cy="21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2" y="35886"/>
            <a:ext cx="7868120" cy="857250"/>
          </a:xfrm>
        </p:spPr>
        <p:txBody>
          <a:bodyPr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Manuel de l’inspection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241" y="754912"/>
            <a:ext cx="8442251" cy="3673088"/>
          </a:xfrm>
        </p:spPr>
        <p:txBody>
          <a:bodyPr>
            <a:normAutofit fontScale="70000" lnSpcReduction="20000"/>
          </a:bodyPr>
          <a:lstStyle/>
          <a:p>
            <a:r>
              <a:rPr lang="fr-BE" b="1" u="sng" dirty="0"/>
              <a:t>Législation du secteur SIS</a:t>
            </a:r>
            <a:endParaRPr lang="fr-BE" dirty="0"/>
          </a:p>
          <a:p>
            <a:endParaRPr lang="fr-BE" dirty="0"/>
          </a:p>
          <a:p>
            <a:pPr lvl="1"/>
            <a:r>
              <a:rPr lang="fr-BE" b="1" dirty="0"/>
              <a:t>Code wallon de l’Action sociale et de la santé </a:t>
            </a:r>
            <a:r>
              <a:rPr lang="fr-BE" dirty="0"/>
              <a:t>(CWASS) : articles 48 à 65 </a:t>
            </a:r>
          </a:p>
          <a:p>
            <a:pPr lvl="1"/>
            <a:r>
              <a:rPr lang="fr-BE" b="1" dirty="0"/>
              <a:t>Code réglementaire de l’Action sociale et de la Santé </a:t>
            </a:r>
            <a:r>
              <a:rPr lang="fr-BE" dirty="0"/>
              <a:t>(CRWASS): articles 13 à 36.</a:t>
            </a:r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r>
              <a:rPr lang="fr-BE" dirty="0"/>
              <a:t>	</a:t>
            </a:r>
            <a:r>
              <a:rPr lang="fr-BE" b="1" dirty="0"/>
              <a:t>OU ?</a:t>
            </a:r>
          </a:p>
          <a:p>
            <a:pPr marL="457200" lvl="1" indent="0">
              <a:buNone/>
            </a:pPr>
            <a:endParaRPr lang="fr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000" dirty="0"/>
              <a:t>rendez-vous sur la page </a:t>
            </a:r>
            <a:r>
              <a:rPr lang="fr-FR" sz="2000" u="sng" dirty="0">
                <a:hlinkClick r:id="rId2"/>
              </a:rPr>
              <a:t>http://www.actionsociale.wallonie.be</a:t>
            </a:r>
            <a:r>
              <a:rPr lang="fr-FR" sz="2000" dirty="0"/>
              <a:t> ;</a:t>
            </a:r>
            <a:endParaRPr lang="fr-BE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000" dirty="0"/>
              <a:t>cliquez sur le lien « Insertion-activation-aide sociale » ;</a:t>
            </a:r>
            <a:endParaRPr lang="fr-BE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000" dirty="0"/>
              <a:t>cliquez sur « Services d’insertion sociale » 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000" dirty="0"/>
              <a:t>cliquez sur « 3. Je suis un opérateur » ;</a:t>
            </a:r>
            <a:endParaRPr lang="fr-BE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000" dirty="0"/>
              <a:t>sélectionnez le CAWSS ou le CRAWSS.</a:t>
            </a:r>
            <a:endParaRPr lang="fr-BE" sz="2000" dirty="0"/>
          </a:p>
          <a:p>
            <a:pPr>
              <a:buNone/>
            </a:pPr>
            <a:r>
              <a:rPr lang="fr-FR" dirty="0"/>
              <a:t>	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sz="2300" u="sng" dirty="0"/>
              <a:t>Remarque</a:t>
            </a:r>
            <a:r>
              <a:rPr lang="fr-FR" sz="2300" dirty="0"/>
              <a:t>: au niveau du CWASS, dans les articles 48 à 65, il est également fait référence aux relais sociaux et aux épiceries sociales et restaurants sociaux (art.56/1 à 56/7)</a:t>
            </a:r>
            <a:r>
              <a:rPr lang="fr-BE" sz="2300"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2" y="35886"/>
            <a:ext cx="7868120" cy="857250"/>
          </a:xfrm>
        </p:spPr>
        <p:txBody>
          <a:bodyPr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Manuel de l’inspection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241" y="754912"/>
            <a:ext cx="8442251" cy="36730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BE" dirty="0"/>
          </a:p>
          <a:p>
            <a:r>
              <a:rPr lang="fr-BE" b="1" u="sng" dirty="0"/>
              <a:t>Fréquence:</a:t>
            </a:r>
            <a:r>
              <a:rPr lang="fr-BE" b="1" dirty="0"/>
              <a:t> </a:t>
            </a:r>
            <a:r>
              <a:rPr lang="fr-BE" dirty="0"/>
              <a:t>tous les 2 ans (au minimum). </a:t>
            </a:r>
          </a:p>
          <a:p>
            <a:endParaRPr lang="fr-BE" dirty="0"/>
          </a:p>
          <a:p>
            <a:pPr marL="400050" lvl="1" indent="0">
              <a:buNone/>
            </a:pPr>
            <a:r>
              <a:rPr lang="fr-BE" u="sng" dirty="0"/>
              <a:t>Remarque</a:t>
            </a:r>
            <a:r>
              <a:rPr lang="fr-BE" dirty="0"/>
              <a:t>: la fréquence peut varier en fonction de différents critères (par exemple: risque constaté par le service d’inspection, demande d’une inspection conseil par l’opérateur, etc.)</a:t>
            </a:r>
          </a:p>
          <a:p>
            <a:pPr>
              <a:buNone/>
            </a:pPr>
            <a:endParaRPr lang="fr-BE" dirty="0"/>
          </a:p>
          <a:p>
            <a:r>
              <a:rPr lang="fr-BE" b="1" u="sng" dirty="0"/>
              <a:t>Contrôle à 6 niveaux : </a:t>
            </a:r>
          </a:p>
          <a:p>
            <a:pPr>
              <a:buNone/>
            </a:pPr>
            <a:endParaRPr lang="fr-BE" sz="1300" b="1" u="sng" dirty="0"/>
          </a:p>
          <a:p>
            <a:pPr indent="19050">
              <a:buNone/>
            </a:pPr>
            <a:r>
              <a:rPr lang="fr-BE" dirty="0"/>
              <a:t>1. l’institution ;</a:t>
            </a:r>
          </a:p>
          <a:p>
            <a:pPr indent="19050">
              <a:buNone/>
            </a:pPr>
            <a:r>
              <a:rPr lang="fr-BE" dirty="0"/>
              <a:t>2. le personnel et les frais de fonctionnement ;</a:t>
            </a:r>
          </a:p>
          <a:p>
            <a:pPr indent="19050">
              <a:buNone/>
            </a:pPr>
            <a:r>
              <a:rPr lang="fr-BE" dirty="0"/>
              <a:t>3. le public cible ;</a:t>
            </a:r>
          </a:p>
          <a:p>
            <a:pPr indent="19050">
              <a:buNone/>
            </a:pPr>
            <a:r>
              <a:rPr lang="fr-BE" dirty="0"/>
              <a:t>4. Les activités de groupe;</a:t>
            </a:r>
          </a:p>
          <a:p>
            <a:pPr indent="19050">
              <a:buNone/>
            </a:pPr>
            <a:r>
              <a:rPr lang="fr-BE" dirty="0"/>
              <a:t>5. les partenariats ;</a:t>
            </a:r>
          </a:p>
          <a:p>
            <a:pPr indent="19050">
              <a:buNone/>
            </a:pPr>
            <a:r>
              <a:rPr lang="fr-BE" dirty="0"/>
              <a:t>6. </a:t>
            </a:r>
            <a:r>
              <a:rPr lang="fr-FR" dirty="0"/>
              <a:t>les évaluations et réunions</a:t>
            </a:r>
            <a:endParaRPr lang="fr-BE" b="1" u="sng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35926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3200" b="1" dirty="0">
              <a:solidFill>
                <a:schemeClr val="accent2"/>
              </a:solidFill>
              <a:ea typeface="Geneva" charset="-128"/>
            </a:endParaRPr>
          </a:p>
          <a:p>
            <a:pPr algn="ctr">
              <a:buNone/>
            </a:pPr>
            <a:r>
              <a:rPr lang="fr-FR" sz="3200" b="1" dirty="0">
                <a:solidFill>
                  <a:schemeClr val="accent2"/>
                </a:solidFill>
                <a:ea typeface="Geneva" charset="-128"/>
              </a:rPr>
              <a:t>5. Attestation de sécurité incendie</a:t>
            </a:r>
          </a:p>
          <a:p>
            <a:endParaRPr lang="fr-BE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74159C-A6D2-4B00-AA6B-1F2309994290}"/>
              </a:ext>
            </a:extLst>
          </p:cNvPr>
          <p:cNvSpPr/>
          <p:nvPr/>
        </p:nvSpPr>
        <p:spPr>
          <a:xfrm>
            <a:off x="498089" y="555814"/>
            <a:ext cx="81775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BE" b="1" dirty="0"/>
              <a:t>Comment obtenir l’Arrêté du Gouvernement wallon du 13/12/2018 et le modèle d’attestation incendie des SIS (annexe 1/1 du CRWASS) ?</a:t>
            </a:r>
          </a:p>
          <a:p>
            <a:pPr lvl="1"/>
            <a:endParaRPr lang="fr-B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/>
              <a:t> rendez-vous sur la page 	</a:t>
            </a:r>
            <a:r>
              <a:rPr lang="fr-FR" sz="1600" u="sng" dirty="0">
                <a:hlinkClick r:id="rId2"/>
              </a:rPr>
              <a:t>http://www.actionsociale.wallonie.be</a:t>
            </a:r>
            <a:r>
              <a:rPr lang="fr-FR" sz="1600" dirty="0"/>
              <a:t> ;</a:t>
            </a:r>
          </a:p>
          <a:p>
            <a:pPr lvl="2"/>
            <a:endParaRPr lang="fr-B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/>
              <a:t> cliquez sur le lien « Insertion-activation-aide sociale » ;</a:t>
            </a:r>
          </a:p>
          <a:p>
            <a:pPr lvl="2"/>
            <a:endParaRPr lang="fr-B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1600" dirty="0"/>
              <a:t> cliquez sur « Services d’insertion sociale » ;</a:t>
            </a:r>
          </a:p>
          <a:p>
            <a:pPr lvl="2"/>
            <a:endParaRPr lang="fr-B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/>
              <a:t> cliquez sur « 5. Documents téléchargeables » ;</a:t>
            </a:r>
          </a:p>
          <a:p>
            <a:pPr lvl="2"/>
            <a:endParaRPr lang="fr-B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/>
              <a:t> sélectionnez « Modèle d’attestation incendie. Arrêté du      </a:t>
            </a:r>
          </a:p>
          <a:p>
            <a:pPr lvl="2"/>
            <a:r>
              <a:rPr lang="fr-FR" sz="1600" dirty="0"/>
              <a:t>    Gouvernement wallon du 13 décembre 2018 – Arrêté »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275117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37FA84-CDFA-4C85-A7F7-90565BB38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7" r="34959" b="9666"/>
          <a:stretch/>
        </p:blipFill>
        <p:spPr>
          <a:xfrm>
            <a:off x="721112" y="386577"/>
            <a:ext cx="7404410" cy="41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4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Arrêté du Gouvernement wallon du 13/12/2018</a:t>
            </a:r>
            <a:endParaRPr lang="fr-BE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C879CB-57BA-48BF-8F30-105B3BFB4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7" t="12338" r="24952" b="10957"/>
          <a:stretch/>
        </p:blipFill>
        <p:spPr>
          <a:xfrm>
            <a:off x="1501698" y="929268"/>
            <a:ext cx="5434361" cy="35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3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AGW du 13/12/2018 – Annexe 1/1</a:t>
            </a:r>
            <a:endParaRPr lang="fr-BE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F701DBB-D09D-452A-B487-958CC004F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7" t="20861" r="24822" b="8193"/>
          <a:stretch/>
        </p:blipFill>
        <p:spPr>
          <a:xfrm>
            <a:off x="951572" y="906966"/>
            <a:ext cx="7868120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2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52866" y="1531088"/>
            <a:ext cx="786812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 dirty="0">
                <a:solidFill>
                  <a:schemeClr val="accent2"/>
                </a:solidFill>
                <a:latin typeface="Arial"/>
                <a:ea typeface="Geneva" charset="-128"/>
                <a:cs typeface="Arial"/>
              </a:rPr>
              <a:t>1. FORMULAIRE DE DEMANDE DE SUBVENTION DU SIS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313164"/>
            <a:ext cx="7868120" cy="85725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AGW du 13/12/2018 – Annexe 1/1</a:t>
            </a: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B3C1403-2B6B-44BA-B6FF-86DA75F7B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81" t="14411" r="26378" b="7271"/>
          <a:stretch/>
        </p:blipFill>
        <p:spPr>
          <a:xfrm>
            <a:off x="1338146" y="1170414"/>
            <a:ext cx="6319025" cy="32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1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313164"/>
            <a:ext cx="7868120" cy="85725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AGW du 13/12/2018 – Annexe 1/1</a:t>
            </a:r>
            <a:endParaRPr lang="fr-BE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A187C49-D4AB-4803-8696-7F2ABAB31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75" t="12568" r="24822" b="14658"/>
          <a:stretch/>
        </p:blipFill>
        <p:spPr>
          <a:xfrm>
            <a:off x="1196898" y="1063082"/>
            <a:ext cx="6571785" cy="34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73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313164"/>
            <a:ext cx="7868120" cy="85725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Circulaire du 22/01/2019 et formulaire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365B7C-9B0A-4C95-90A5-FA012C0E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dirty="0"/>
              <a:t>Au même endroit, se trouvent: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la Circulaire du 22 janvier 2019;</a:t>
            </a:r>
          </a:p>
          <a:p>
            <a:endParaRPr lang="fr-BE" dirty="0"/>
          </a:p>
          <a:p>
            <a:r>
              <a:rPr lang="fr-BE" dirty="0"/>
              <a:t>le formulaire : les SIS doivent communiquer à l’administration l’ensemble des locaux où s’organisent les activités de groupe (à l’exception des sorties ou évènements éphémères). </a:t>
            </a:r>
          </a:p>
          <a:p>
            <a:pPr marL="0" indent="0">
              <a:buNone/>
            </a:pPr>
            <a:endParaRPr lang="fr-BE" dirty="0"/>
          </a:p>
          <a:p>
            <a:pPr marL="400050" lvl="1" indent="0">
              <a:buNone/>
            </a:pPr>
            <a:r>
              <a:rPr lang="fr-BE" b="1" dirty="0"/>
              <a:t>Pourquoi? </a:t>
            </a:r>
            <a:r>
              <a:rPr lang="fr-BE" dirty="0"/>
              <a:t>Etablir un état des lieux pour le secteur SIS sur la mise en règle des attestations de sécurité incendie (= </a:t>
            </a:r>
            <a:r>
              <a:rPr lang="fr-BE" u="sng" dirty="0">
                <a:solidFill>
                  <a:srgbClr val="FF0000"/>
                </a:solidFill>
              </a:rPr>
              <a:t>une des conditions d’agrément</a:t>
            </a:r>
            <a:r>
              <a:rPr lang="fr-B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0918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Circulaire du 22 janvier 2019</a:t>
            </a:r>
            <a:endParaRPr lang="fr-BE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1F63AD4-20E8-4E69-9D0E-B167B06EE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95" t="13490" r="25340" b="67304"/>
          <a:stretch/>
        </p:blipFill>
        <p:spPr>
          <a:xfrm>
            <a:off x="1234068" y="1152294"/>
            <a:ext cx="6988098" cy="2981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435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Circulaire</a:t>
            </a: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0403EE-F0E7-45EA-9A6B-439003730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45" t="23855" r="24822" b="48712"/>
          <a:stretch/>
        </p:blipFill>
        <p:spPr>
          <a:xfrm>
            <a:off x="1680118" y="1449660"/>
            <a:ext cx="5657384" cy="2564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9596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506A8-0EB9-4365-8ADD-EAFD0A49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Formulaire</a:t>
            </a:r>
            <a:endParaRPr lang="fr-BE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39A0FD2-FCF8-4F20-919D-0E27AEFC0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54" t="29543" r="23398" b="8893"/>
          <a:stretch/>
        </p:blipFill>
        <p:spPr>
          <a:xfrm>
            <a:off x="431180" y="802888"/>
            <a:ext cx="8303942" cy="35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1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3200" b="1" dirty="0">
              <a:solidFill>
                <a:schemeClr val="accent2"/>
              </a:solidFill>
              <a:ea typeface="Geneva" charset="-128"/>
            </a:endParaRPr>
          </a:p>
          <a:p>
            <a:pPr algn="ctr">
              <a:buNone/>
            </a:pPr>
            <a:r>
              <a:rPr lang="fr-FR" sz="3200" b="1" dirty="0">
                <a:solidFill>
                  <a:schemeClr val="accent2"/>
                </a:solidFill>
                <a:ea typeface="Geneva" charset="-128"/>
              </a:rPr>
              <a:t>6. Groupe de travail </a:t>
            </a:r>
          </a:p>
          <a:p>
            <a:pPr algn="ctr">
              <a:buNone/>
            </a:pPr>
            <a:r>
              <a:rPr lang="fr-FR" sz="3200" b="1" dirty="0">
                <a:solidFill>
                  <a:schemeClr val="accent2"/>
                </a:solidFill>
                <a:ea typeface="Geneva" charset="-128"/>
              </a:rPr>
              <a:t>« Insertion sociale »</a:t>
            </a:r>
          </a:p>
          <a:p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882972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6D72D4-3EF9-4C1B-A6D3-013B3F57FFF1}"/>
              </a:ext>
            </a:extLst>
          </p:cNvPr>
          <p:cNvSpPr/>
          <p:nvPr/>
        </p:nvSpPr>
        <p:spPr>
          <a:xfrm>
            <a:off x="780585" y="680886"/>
            <a:ext cx="7701775" cy="364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 du dispositif en insertion sociale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l’ensemble des acteurs du secteur des SIS (fédérations, administration et les SIS) </a:t>
            </a:r>
          </a:p>
          <a:p>
            <a:pPr marL="1200150" lvl="2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diminuer la charge de travail des travailleurs sociaux;</a:t>
            </a:r>
          </a:p>
          <a:p>
            <a:pPr marL="1200150" lvl="2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Adapter et/ou assouplir la réglementation du secteur SIS;</a:t>
            </a:r>
          </a:p>
          <a:p>
            <a:pPr marL="1200150" lvl="2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(en)cadrer les actions communautaires;</a:t>
            </a:r>
          </a:p>
          <a:p>
            <a:pPr marL="1200150" lvl="2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Transparence dans les méthodes de contrôle du service d’inspection;</a:t>
            </a:r>
          </a:p>
          <a:p>
            <a:pPr marL="1200150" lvl="2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d’outils: fiche pédagogique, liste de présence, canevas d’évaluation des objectifs des bénéficiaires du SIS, création de FAQ, …);</a:t>
            </a:r>
          </a:p>
          <a:p>
            <a:pPr marL="1200150" lvl="2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  <a:p>
            <a:pPr lvl="2" algn="just">
              <a:lnSpc>
                <a:spcPct val="115000"/>
              </a:lnSpc>
            </a:pP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revendiquer d’éventuels moyens financiers supplémentaires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encadrer l’augmentation constante d’un public cible très précarisé.</a:t>
            </a:r>
          </a:p>
        </p:txBody>
      </p:sp>
    </p:spTree>
    <p:extLst>
      <p:ext uri="{BB962C8B-B14F-4D97-AF65-F5344CB8AC3E}">
        <p14:creationId xmlns:p14="http://schemas.microsoft.com/office/powerpoint/2010/main" val="3247234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3200" b="1" dirty="0">
              <a:solidFill>
                <a:schemeClr val="accent2"/>
              </a:solidFill>
              <a:ea typeface="Geneva" charset="-128"/>
            </a:endParaRPr>
          </a:p>
          <a:p>
            <a:pPr algn="ctr">
              <a:buNone/>
            </a:pPr>
            <a:r>
              <a:rPr lang="fr-FR" sz="3200" b="1" dirty="0">
                <a:solidFill>
                  <a:schemeClr val="accent2"/>
                </a:solidFill>
                <a:ea typeface="Geneva" charset="-128"/>
              </a:rPr>
              <a:t>7. Accord du non marchand (ANM)</a:t>
            </a:r>
          </a:p>
          <a:p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0981769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B0567-A819-4864-A69C-0B14E021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ANM – Récoltes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44CB4-6759-4401-A3EC-50DE4423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/>
              <a:t>Quoi? </a:t>
            </a:r>
            <a:r>
              <a:rPr lang="fr-FR" dirty="0"/>
              <a:t>Compléter les données relatives aux travailleurs (notamment du SIS)  dans un formulaire en ligne afin d’alimenter le cadastre de l’emploi non marchand.</a:t>
            </a:r>
          </a:p>
          <a:p>
            <a:endParaRPr lang="fr-BE" dirty="0"/>
          </a:p>
          <a:p>
            <a:r>
              <a:rPr lang="fr-FR" b="1" dirty="0"/>
              <a:t>Pourquoi? </a:t>
            </a:r>
            <a:r>
              <a:rPr lang="fr-FR" dirty="0"/>
              <a:t>Cette récolte de données, vise à constituer un outil de pilotage, de suivi et d’évaluation des accords du non-marchand, ainsi qu’à l’établissement du budget y afférent. 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b="1" dirty="0"/>
              <a:t>Ou? </a:t>
            </a:r>
          </a:p>
          <a:p>
            <a:pPr lvl="0"/>
            <a:endParaRPr lang="fr-FR" b="1" dirty="0"/>
          </a:p>
          <a:p>
            <a:pPr lvl="1"/>
            <a:r>
              <a:rPr lang="fr-FR" sz="2200" dirty="0"/>
              <a:t>rendez-vous sur la page </a:t>
            </a:r>
            <a:r>
              <a:rPr lang="fr-FR" sz="2200" dirty="0">
                <a:hlinkClick r:id="rId2"/>
              </a:rPr>
              <a:t>http://www.wallonie.be/fr/</a:t>
            </a:r>
            <a:r>
              <a:rPr lang="fr-FR" sz="2200" dirty="0"/>
              <a:t> ;</a:t>
            </a:r>
          </a:p>
          <a:p>
            <a:pPr lvl="1"/>
            <a:r>
              <a:rPr lang="fr-FR" sz="2200" dirty="0"/>
              <a:t>cliquez sur le lien « Démarches »;</a:t>
            </a:r>
            <a:endParaRPr lang="fr-BE" sz="2200" dirty="0"/>
          </a:p>
          <a:p>
            <a:pPr lvl="1"/>
            <a:r>
              <a:rPr lang="fr-FR" sz="2200" dirty="0"/>
              <a:t>dans « public cible », sélectionnez « non-marchand »;</a:t>
            </a:r>
            <a:endParaRPr lang="fr-BE" sz="2200" dirty="0"/>
          </a:p>
          <a:p>
            <a:pPr lvl="1"/>
            <a:r>
              <a:rPr lang="fr-FR" sz="2200" dirty="0"/>
              <a:t>dans « type de démarche », sélectionnez « collecte de données »;</a:t>
            </a:r>
            <a:endParaRPr lang="fr-BE" sz="2200" dirty="0"/>
          </a:p>
          <a:p>
            <a:endParaRPr lang="fr-FR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788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BE" dirty="0"/>
          </a:p>
          <a:p>
            <a:pPr algn="ctr">
              <a:buNone/>
            </a:pPr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B1A0C-B65D-4233-AF8D-779952B4B073}"/>
              </a:ext>
            </a:extLst>
          </p:cNvPr>
          <p:cNvSpPr/>
          <p:nvPr/>
        </p:nvSpPr>
        <p:spPr>
          <a:xfrm>
            <a:off x="401782" y="32594"/>
            <a:ext cx="73914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BE" sz="1400" b="1" dirty="0">
                <a:ea typeface="Geneva"/>
                <a:cs typeface="Geneva"/>
              </a:rPr>
              <a:t>Le formulaire de demande de subvention de l’année N </a:t>
            </a:r>
            <a:r>
              <a:rPr lang="fr-BE" sz="1400" dirty="0">
                <a:ea typeface="Geneva"/>
                <a:cs typeface="Geneva"/>
              </a:rPr>
              <a:t>doit être envoyé au plus tard </a:t>
            </a:r>
            <a:r>
              <a:rPr lang="fr-BE" sz="1400" u="sng" dirty="0">
                <a:ea typeface="Geneva"/>
                <a:cs typeface="Geneva"/>
              </a:rPr>
              <a:t>pour le 1</a:t>
            </a:r>
            <a:r>
              <a:rPr lang="fr-BE" sz="1400" u="sng" baseline="30000" dirty="0">
                <a:ea typeface="Geneva"/>
                <a:cs typeface="Geneva"/>
              </a:rPr>
              <a:t>er</a:t>
            </a:r>
            <a:r>
              <a:rPr lang="fr-BE" sz="1400" u="sng" dirty="0">
                <a:ea typeface="Geneva"/>
                <a:cs typeface="Geneva"/>
              </a:rPr>
              <a:t> décembre de chaque année </a:t>
            </a:r>
            <a:r>
              <a:rPr lang="fr-BE" sz="1400" dirty="0">
                <a:ea typeface="Geneva"/>
                <a:cs typeface="Geneva"/>
              </a:rPr>
              <a:t>via l’adresse mail générique suivante : </a:t>
            </a:r>
            <a:r>
              <a:rPr lang="fr-BE" sz="1400" u="sng" dirty="0">
                <a:solidFill>
                  <a:schemeClr val="accent1"/>
                </a:solidFill>
                <a:ea typeface="Geneva"/>
                <a:cs typeface="Geneva"/>
                <a:hlinkClick r:id="rId2"/>
              </a:rPr>
              <a:t>sis.dgo5@spw.wallonie.be</a:t>
            </a:r>
            <a:endParaRPr lang="fr-BE" sz="1400" u="sng" dirty="0">
              <a:solidFill>
                <a:schemeClr val="accent1"/>
              </a:solidFill>
              <a:ea typeface="Geneva"/>
              <a:cs typeface="Geneva"/>
            </a:endParaRPr>
          </a:p>
          <a:p>
            <a:pPr>
              <a:buNone/>
            </a:pPr>
            <a:r>
              <a:rPr lang="fr-BE" sz="1400" dirty="0">
                <a:ea typeface="Geneva"/>
                <a:cs typeface="Geneva"/>
              </a:rPr>
              <a:t>Ce formulaire est disponible chaque année vers fin octobre de chaque année.</a:t>
            </a:r>
          </a:p>
          <a:p>
            <a:pPr>
              <a:buNone/>
            </a:pPr>
            <a:endParaRPr lang="fr-BE" sz="1400" dirty="0">
              <a:ea typeface="Geneva"/>
              <a:cs typeface="Geneva"/>
            </a:endParaRPr>
          </a:p>
          <a:p>
            <a:pPr>
              <a:buNone/>
            </a:pPr>
            <a:r>
              <a:rPr lang="fr-BE" sz="1400" u="sng" dirty="0">
                <a:solidFill>
                  <a:srgbClr val="E41F13"/>
                </a:solidFill>
                <a:ea typeface="Geneva"/>
                <a:cs typeface="Geneva"/>
              </a:rPr>
              <a:t>Attention:</a:t>
            </a:r>
            <a:r>
              <a:rPr lang="fr-BE" sz="1400" dirty="0">
                <a:solidFill>
                  <a:srgbClr val="E41F13"/>
                </a:solidFill>
                <a:ea typeface="Geneva"/>
                <a:cs typeface="Geneva"/>
              </a:rPr>
              <a:t> </a:t>
            </a:r>
            <a:r>
              <a:rPr lang="fr-BE" sz="1400" dirty="0">
                <a:ea typeface="Geneva"/>
                <a:cs typeface="Geneva"/>
              </a:rPr>
              <a:t>actuellement, il s’agit d’un fichier </a:t>
            </a:r>
            <a:r>
              <a:rPr lang="fr-BE" sz="1400" dirty="0" err="1">
                <a:ea typeface="Geneva"/>
                <a:cs typeface="Geneva"/>
              </a:rPr>
              <a:t>excell</a:t>
            </a:r>
            <a:r>
              <a:rPr lang="fr-BE" sz="1400" dirty="0">
                <a:ea typeface="Geneva"/>
                <a:cs typeface="Geneva"/>
              </a:rPr>
              <a:t> qui ne peut </a:t>
            </a:r>
            <a:r>
              <a:rPr lang="fr-BE" sz="1400" u="sng" dirty="0">
                <a:ea typeface="Geneva"/>
                <a:cs typeface="Geneva"/>
              </a:rPr>
              <a:t>en aucun cas être modifié.</a:t>
            </a:r>
          </a:p>
          <a:p>
            <a:endParaRPr lang="fr-BE" sz="1400" dirty="0">
              <a:ea typeface="Geneva"/>
              <a:cs typeface="Geneva"/>
            </a:endParaRPr>
          </a:p>
          <a:p>
            <a:r>
              <a:rPr lang="fr-BE" sz="1400" dirty="0">
                <a:ea typeface="Geneva"/>
                <a:cs typeface="Geneva"/>
              </a:rPr>
              <a:t>Ce fichier comporte 3 feuilles: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BE" sz="1400" dirty="0">
                <a:ea typeface="Geneva"/>
                <a:cs typeface="Geneva"/>
              </a:rPr>
              <a:t>	la demande de subvention de l’année N;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BE" sz="1400" dirty="0">
                <a:ea typeface="Geneva"/>
                <a:cs typeface="Geneva"/>
              </a:rPr>
              <a:t>	les remarques éventuelles de l’opérateur;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BE" sz="1400" dirty="0">
                <a:ea typeface="Geneva"/>
                <a:cs typeface="Geneva"/>
              </a:rPr>
              <a:t>	le mode d’emploi.</a:t>
            </a:r>
          </a:p>
          <a:p>
            <a:endParaRPr lang="fr-BE" sz="1400" u="sng" dirty="0">
              <a:solidFill>
                <a:srgbClr val="E41F13"/>
              </a:solidFill>
              <a:ea typeface="Geneva"/>
              <a:cs typeface="Geneva"/>
            </a:endParaRPr>
          </a:p>
          <a:p>
            <a:r>
              <a:rPr lang="fr-BE" sz="1400" u="sng" dirty="0">
                <a:solidFill>
                  <a:srgbClr val="E41F13"/>
                </a:solidFill>
                <a:ea typeface="Geneva"/>
                <a:cs typeface="Geneva"/>
              </a:rPr>
              <a:t>Documents téléchargeables</a:t>
            </a:r>
            <a:r>
              <a:rPr lang="fr-BE" sz="1400" dirty="0">
                <a:ea typeface="Geneva"/>
                <a:cs typeface="Geneva"/>
              </a:rPr>
              <a:t> :  sur le Portail de l’Action sociale via le lien suivant :</a:t>
            </a:r>
          </a:p>
          <a:p>
            <a:endParaRPr lang="fr-BE" sz="1400" dirty="0">
              <a:ea typeface="Geneva"/>
              <a:cs typeface="Geneva"/>
            </a:endParaRPr>
          </a:p>
          <a:p>
            <a:r>
              <a:rPr lang="fr-BE" sz="1400" dirty="0">
                <a:ea typeface="Geneva"/>
                <a:cs typeface="Geneva"/>
              </a:rPr>
              <a:t> </a:t>
            </a:r>
            <a:r>
              <a:rPr lang="fr-FR" sz="1400" u="sng" dirty="0">
                <a:hlinkClick r:id="rId3"/>
              </a:rPr>
              <a:t>http://actionsociale.wallonie.be/insertion-activation-aide-sociale/services-insertion-sociale</a:t>
            </a:r>
            <a:endParaRPr lang="fr-FR" sz="1400" u="sng" dirty="0"/>
          </a:p>
          <a:p>
            <a:endParaRPr lang="fr-FR" sz="1400" u="sng" dirty="0"/>
          </a:p>
          <a:p>
            <a:r>
              <a:rPr lang="fr-BE" sz="1400" u="sng" dirty="0">
                <a:ea typeface="Geneva"/>
                <a:cs typeface="Geneva"/>
              </a:rPr>
              <a:t>Remarque:</a:t>
            </a:r>
            <a:r>
              <a:rPr lang="fr-BE" sz="1400" dirty="0">
                <a:ea typeface="Geneva"/>
                <a:cs typeface="Geneva"/>
              </a:rPr>
              <a:t> la date du </a:t>
            </a:r>
            <a:r>
              <a:rPr lang="fr-BE" sz="1400" b="1" u="sng" dirty="0">
                <a:ea typeface="Geneva"/>
                <a:cs typeface="Geneva"/>
              </a:rPr>
              <a:t>1</a:t>
            </a:r>
            <a:r>
              <a:rPr lang="fr-BE" sz="1400" b="1" u="sng" baseline="30000" dirty="0">
                <a:ea typeface="Geneva"/>
                <a:cs typeface="Geneva"/>
              </a:rPr>
              <a:t>er</a:t>
            </a:r>
            <a:r>
              <a:rPr lang="fr-BE" sz="1400" b="1" u="sng" dirty="0">
                <a:ea typeface="Geneva"/>
                <a:cs typeface="Geneva"/>
              </a:rPr>
              <a:t> décembre </a:t>
            </a:r>
            <a:r>
              <a:rPr lang="fr-BE" sz="1400" dirty="0">
                <a:ea typeface="Geneva"/>
                <a:cs typeface="Geneva"/>
              </a:rPr>
              <a:t>doit être respectée car l’administration doit établir le budget prévisionnel </a:t>
            </a:r>
            <a:r>
              <a:rPr lang="fr-BE" sz="1400" dirty="0">
                <a:ea typeface="Geneva"/>
                <a:cs typeface="Geneva"/>
                <a:sym typeface="Wingdings" panose="05000000000000000000" pitchFamily="2" charset="2"/>
              </a:rPr>
              <a:t> </a:t>
            </a:r>
            <a:r>
              <a:rPr lang="fr-BE" sz="1400" dirty="0">
                <a:ea typeface="Geneva"/>
                <a:cs typeface="Geneva"/>
              </a:rPr>
              <a:t>l’absence d’une demande de subvention d’un SIS ne permet pas d’établir l’Arrêté ministériel de subvention et retarde donc le versement de la première avance (= 85% du montant justifié de la dernière année de subvention contrôlée = année N-2).</a:t>
            </a:r>
          </a:p>
          <a:p>
            <a:endParaRPr lang="fr-BE" sz="1600" dirty="0"/>
          </a:p>
          <a:p>
            <a:endParaRPr lang="fr-BE" sz="1600" u="sng" dirty="0">
              <a:solidFill>
                <a:srgbClr val="E41F13"/>
              </a:solidFill>
              <a:ea typeface="Geneva"/>
              <a:cs typeface="Geneva"/>
            </a:endParaRPr>
          </a:p>
          <a:p>
            <a:endParaRPr lang="fr-BE" sz="1600" dirty="0">
              <a:ea typeface="Geneva"/>
              <a:cs typeface="Geneva"/>
            </a:endParaRPr>
          </a:p>
          <a:p>
            <a:pPr>
              <a:buNone/>
            </a:pPr>
            <a:endParaRPr lang="fr-BE" sz="1600" dirty="0">
              <a:ea typeface="Geneva"/>
            </a:endParaRPr>
          </a:p>
          <a:p>
            <a:pPr>
              <a:buNone/>
            </a:pPr>
            <a:endParaRPr lang="fr-BE" sz="1600" dirty="0">
              <a:ea typeface="Geneva"/>
            </a:endParaRPr>
          </a:p>
          <a:p>
            <a:pPr>
              <a:buNone/>
            </a:pPr>
            <a:endParaRPr lang="fr-BE" sz="1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B0567-A819-4864-A69C-0B14E021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ANM – Récoltes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44CB4-6759-4401-A3EC-50DE4423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BE" b="1" dirty="0"/>
          </a:p>
          <a:p>
            <a:pPr lvl="1"/>
            <a:r>
              <a:rPr lang="fr-FR" dirty="0"/>
              <a:t>dans « thématique », sélectionnez « famille, santé et social »;</a:t>
            </a:r>
          </a:p>
          <a:p>
            <a:pPr marL="457200" lvl="1" indent="0">
              <a:buNone/>
            </a:pPr>
            <a:endParaRPr lang="fr-BE" dirty="0"/>
          </a:p>
          <a:p>
            <a:pPr lvl="1"/>
            <a:r>
              <a:rPr lang="fr-FR" dirty="0"/>
              <a:t>selon la nature de votre institution, cliquez sur le lien « Récolter les données "Accords du non-marchand" pour le secteur </a:t>
            </a:r>
            <a:r>
              <a:rPr lang="fr-FR" b="1" u="sng" dirty="0"/>
              <a:t>privé</a:t>
            </a:r>
            <a:r>
              <a:rPr lang="fr-FR" dirty="0"/>
              <a:t> (SPW intérieur et action sociale) » ou sur le lien « Récolter les données "Accords du non-marchand" pour le secteur </a:t>
            </a:r>
            <a:r>
              <a:rPr lang="fr-FR" b="1" u="sng" dirty="0"/>
              <a:t>public</a:t>
            </a:r>
            <a:r>
              <a:rPr lang="fr-FR" dirty="0"/>
              <a:t> (SPW intérieur et action sociale) »;</a:t>
            </a:r>
          </a:p>
          <a:p>
            <a:pPr marL="457200" lvl="1" indent="0">
              <a:buNone/>
            </a:pPr>
            <a:endParaRPr lang="fr-BE" dirty="0"/>
          </a:p>
          <a:p>
            <a:pPr lvl="1"/>
            <a:r>
              <a:rPr lang="fr-FR" dirty="0"/>
              <a:t>cliquez sur le lien </a:t>
            </a:r>
            <a:r>
              <a:rPr lang="fr-FR" b="1" u="sng" dirty="0">
                <a:hlinkClick r:id="rId2"/>
              </a:rPr>
              <a:t>Récolte ANM SPW IAS – Secteur privé (ou public)</a:t>
            </a:r>
            <a:r>
              <a:rPr lang="fr-FR" dirty="0"/>
              <a:t> ;</a:t>
            </a:r>
            <a:endParaRPr lang="fr-FR" b="1" u="sng" dirty="0"/>
          </a:p>
          <a:p>
            <a:pPr marL="457200" lvl="1" indent="0">
              <a:buNone/>
            </a:pPr>
            <a:endParaRPr lang="fr-FR" b="1" u="sng" dirty="0"/>
          </a:p>
          <a:p>
            <a:pPr lvl="1"/>
            <a:r>
              <a:rPr lang="fr-FR" dirty="0"/>
              <a:t>après authentification avec votre carte </a:t>
            </a:r>
            <a:r>
              <a:rPr lang="fr-FR" dirty="0" err="1"/>
              <a:t>eID</a:t>
            </a:r>
            <a:r>
              <a:rPr lang="fr-FR" dirty="0"/>
              <a:t>, vous entrerez dans le formulaire.</a:t>
            </a:r>
            <a:endParaRPr lang="fr-BE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16516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B0567-A819-4864-A69C-0B14E021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ANM – Récoltes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44CB4-6759-4401-A3EC-50DE4423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BE" dirty="0"/>
          </a:p>
          <a:p>
            <a:r>
              <a:rPr lang="fr-BE" b="1" dirty="0"/>
              <a:t>Comment? </a:t>
            </a:r>
            <a:r>
              <a:rPr lang="fr-BE" dirty="0"/>
              <a:t>Si vous avez besoin d’aide pour remplir le formulaire, personne de contact: </a:t>
            </a:r>
          </a:p>
          <a:p>
            <a:pPr marL="0" indent="0">
              <a:buNone/>
            </a:pPr>
            <a:r>
              <a:rPr lang="fr-BE" dirty="0"/>
              <a:t>				Christophe DEFECHE </a:t>
            </a:r>
          </a:p>
          <a:p>
            <a:pPr marL="0" indent="0">
              <a:buNone/>
            </a:pPr>
            <a:r>
              <a:rPr lang="fr-BE" dirty="0"/>
              <a:t>				tél: 081/32.73.16 </a:t>
            </a:r>
          </a:p>
          <a:p>
            <a:pPr marL="0" indent="0">
              <a:buNone/>
            </a:pPr>
            <a:r>
              <a:rPr lang="fr-BE" dirty="0"/>
              <a:t>				</a:t>
            </a:r>
            <a:r>
              <a:rPr lang="fr-BE" dirty="0">
                <a:hlinkClick r:id="rId2"/>
              </a:rPr>
              <a:t>christophe.defeche@spw.wallonie.be</a:t>
            </a:r>
            <a:endParaRPr lang="fr-BE" dirty="0"/>
          </a:p>
          <a:p>
            <a:endParaRPr lang="fr-BE" b="1" dirty="0"/>
          </a:p>
          <a:p>
            <a:r>
              <a:rPr lang="fr-BE" b="1" dirty="0"/>
              <a:t>Quand? </a:t>
            </a:r>
            <a:r>
              <a:rPr lang="fr-BE" dirty="0"/>
              <a:t>Chaque année, vous recevrez un courrier de l’administration mentionnant </a:t>
            </a:r>
            <a:r>
              <a:rPr lang="fr-BE" u="sng" dirty="0"/>
              <a:t>la période durant laquelle le formulaire sera ouvert</a:t>
            </a:r>
            <a:r>
              <a:rPr lang="fr-BE" dirty="0"/>
              <a:t>.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u="sng" dirty="0">
                <a:solidFill>
                  <a:srgbClr val="FF0000"/>
                </a:solidFill>
              </a:rPr>
              <a:t>Attention</a:t>
            </a:r>
            <a:r>
              <a:rPr lang="fr-BE" dirty="0"/>
              <a:t>: </a:t>
            </a:r>
            <a:r>
              <a:rPr lang="fr-FR" dirty="0"/>
              <a:t>à défaut de recevoir les informations demandées, la liquidation des subventions peut être suspendue tant que le formulaire n’est pas complété (article 44/4, alinéa 2 du CWASS).</a:t>
            </a:r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4903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Vos contacts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8362" y="784746"/>
            <a:ext cx="3268638" cy="3781594"/>
          </a:xfrm>
        </p:spPr>
        <p:txBody>
          <a:bodyPr>
            <a:normAutofit/>
          </a:bodyPr>
          <a:lstStyle/>
          <a:p>
            <a:pPr marL="804863" lvl="0">
              <a:buNone/>
              <a:defRPr/>
            </a:pPr>
            <a:r>
              <a:rPr lang="fr-BE" sz="1200" b="1" u="sng" dirty="0"/>
              <a:t>Cellule SIS</a:t>
            </a:r>
          </a:p>
          <a:p>
            <a:pPr marL="804863" lvl="0">
              <a:buNone/>
              <a:defRPr/>
            </a:pPr>
            <a:endParaRPr lang="fr-BE" sz="1200" dirty="0"/>
          </a:p>
          <a:p>
            <a:pPr marL="804863" lvl="0">
              <a:buNone/>
              <a:defRPr/>
            </a:pPr>
            <a:r>
              <a:rPr lang="fr-BE" sz="1200" dirty="0"/>
              <a:t>Gérard TRIBOLET, </a:t>
            </a:r>
          </a:p>
          <a:p>
            <a:pPr marL="804863" lvl="0">
              <a:buNone/>
              <a:defRPr/>
            </a:pPr>
            <a:r>
              <a:rPr lang="fr-BE" sz="1200" dirty="0"/>
              <a:t>Responsable SIS</a:t>
            </a:r>
          </a:p>
          <a:p>
            <a:pPr marL="804863" lvl="0">
              <a:buNone/>
              <a:defRPr/>
            </a:pPr>
            <a:r>
              <a:rPr lang="fr-BE" sz="1200" dirty="0"/>
              <a:t>Coordinateur Service d’inspection</a:t>
            </a:r>
          </a:p>
          <a:p>
            <a:pPr marL="804863" lvl="0">
              <a:buNone/>
              <a:defRPr/>
            </a:pPr>
            <a:r>
              <a:rPr lang="fr-BE" sz="1200" dirty="0">
                <a:hlinkClick r:id="rId2"/>
              </a:rPr>
              <a:t>gerard.tribolet@spw.wallonie.be</a:t>
            </a:r>
            <a:r>
              <a:rPr lang="fr-BE" sz="1200" dirty="0"/>
              <a:t> </a:t>
            </a:r>
          </a:p>
          <a:p>
            <a:pPr marL="804863" lvl="0">
              <a:buNone/>
              <a:defRPr/>
            </a:pPr>
            <a:r>
              <a:rPr lang="fr-BE" sz="1200" dirty="0"/>
              <a:t>Tél. 081.323.231</a:t>
            </a:r>
          </a:p>
          <a:p>
            <a:pPr>
              <a:buNone/>
            </a:pPr>
            <a:endParaRPr lang="fr-BE" sz="1200" dirty="0"/>
          </a:p>
          <a:p>
            <a:pPr marL="804863" lvl="0">
              <a:buNone/>
              <a:defRPr/>
            </a:pPr>
            <a:r>
              <a:rPr lang="fr-BE" sz="1200" dirty="0"/>
              <a:t>Laurence GANY, </a:t>
            </a:r>
          </a:p>
          <a:p>
            <a:pPr marL="804863" lvl="0">
              <a:buNone/>
              <a:defRPr/>
            </a:pPr>
            <a:r>
              <a:rPr lang="fr-BE" sz="1200" dirty="0"/>
              <a:t>Agent cellule SIS</a:t>
            </a:r>
          </a:p>
          <a:p>
            <a:pPr marL="804863" lvl="0">
              <a:buNone/>
              <a:defRPr/>
            </a:pPr>
            <a:r>
              <a:rPr lang="fr-BE" sz="1200" dirty="0">
                <a:hlinkClick r:id="rId3"/>
              </a:rPr>
              <a:t>laurence.gany@spw.wallonie.be</a:t>
            </a:r>
            <a:r>
              <a:rPr lang="fr-BE" sz="1200" dirty="0"/>
              <a:t> </a:t>
            </a:r>
          </a:p>
          <a:p>
            <a:pPr marL="804863" lvl="0">
              <a:buNone/>
              <a:defRPr/>
            </a:pPr>
            <a:r>
              <a:rPr lang="fr-BE" sz="1200" dirty="0"/>
              <a:t>Tél. 081.327.295</a:t>
            </a:r>
          </a:p>
          <a:p>
            <a:pPr>
              <a:buNone/>
            </a:pPr>
            <a:endParaRPr lang="fr-BE" sz="1200" dirty="0"/>
          </a:p>
          <a:p>
            <a:pPr>
              <a:buNone/>
            </a:pPr>
            <a:endParaRPr lang="fr-BE" sz="13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710688" y="784746"/>
            <a:ext cx="5561463" cy="405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5463" marR="0" lvl="0" indent="-982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200" b="1" u="sng" dirty="0">
                <a:latin typeface="Arial"/>
                <a:cs typeface="Arial"/>
              </a:rPr>
              <a:t>Service d’inspection de la Direction de l’Action sociale</a:t>
            </a:r>
          </a:p>
          <a:p>
            <a:pPr marL="1795463" marR="0" lvl="0" indent="-982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BE" sz="1200" dirty="0">
              <a:latin typeface="Arial"/>
              <a:cs typeface="Arial"/>
            </a:endParaRPr>
          </a:p>
          <a:p>
            <a:pPr marL="1795463" marR="0" lvl="0" indent="-982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200" dirty="0">
                <a:latin typeface="Arial"/>
                <a:cs typeface="Arial"/>
              </a:rPr>
              <a:t>Marie-Julie DULIEU, Inspectrice</a:t>
            </a:r>
          </a:p>
          <a:p>
            <a:pPr marL="1795463" marR="0" lvl="0" indent="-982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200" dirty="0">
                <a:latin typeface="Arial"/>
                <a:cs typeface="Arial"/>
                <a:hlinkClick r:id="rId4"/>
              </a:rPr>
              <a:t>m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ariejulie.dulieu@spw.wallonie.be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95463" marR="0" lvl="0" indent="-982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200" dirty="0">
                <a:latin typeface="Arial"/>
                <a:cs typeface="Arial"/>
              </a:rPr>
              <a:t>Tél. 081.327.283 (uniquement le mardi)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Denise VANKERCKHOVEN, Inspectrice</a:t>
            </a:r>
          </a:p>
          <a:p>
            <a:pPr marL="1795463" marR="0" lvl="0" indent="-982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200" dirty="0">
                <a:latin typeface="Arial"/>
                <a:cs typeface="Arial"/>
                <a:hlinkClick r:id="rId5"/>
              </a:rPr>
              <a:t>denise.vankerckhoven@spw.wallonie.be</a:t>
            </a:r>
            <a:endParaRPr lang="fr-BE" sz="1200" dirty="0">
              <a:latin typeface="Arial"/>
              <a:cs typeface="Arial"/>
            </a:endParaRP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Tél. 081.327.368 (uniquement le mardi)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Myriam RENQUIN, Inspectrice</a:t>
            </a:r>
          </a:p>
          <a:p>
            <a:pPr marL="1795463" marR="0" lvl="0" indent="-982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200" dirty="0">
                <a:latin typeface="Arial"/>
                <a:cs typeface="Arial"/>
                <a:hlinkClick r:id="rId6"/>
              </a:rPr>
              <a:t>myriam.renquin@spw.wallonie.be</a:t>
            </a:r>
            <a:endParaRPr lang="fr-BE" sz="1200" dirty="0">
              <a:latin typeface="Arial"/>
              <a:cs typeface="Arial"/>
            </a:endParaRP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Tél. 081.327.397 (uniquement le mardi)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Marie-Agnès AUDIN, Inspectrice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  <a:hlinkClick r:id="rId7"/>
              </a:rPr>
              <a:t>marieagnes.audin@spw.wallonie.be</a:t>
            </a:r>
            <a:r>
              <a:rPr lang="fr-BE" sz="1200" dirty="0">
                <a:latin typeface="Arial"/>
                <a:cs typeface="Arial"/>
              </a:rPr>
              <a:t> 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Tél. 081.327.400 (uniquement le mardi)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Abdellah AYAOU, Inspecteur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  <a:hlinkClick r:id="rId8"/>
              </a:rPr>
              <a:t>abdellah.ayaou@spw.wallonie.be</a:t>
            </a:r>
            <a:r>
              <a:rPr lang="fr-BE" sz="1200" dirty="0">
                <a:latin typeface="Arial"/>
                <a:cs typeface="Arial"/>
              </a:rPr>
              <a:t> </a:t>
            </a:r>
          </a:p>
          <a:p>
            <a:pPr marL="1795463" lvl="0" indent="-982663">
              <a:spcBef>
                <a:spcPct val="20000"/>
              </a:spcBef>
            </a:pPr>
            <a:r>
              <a:rPr lang="fr-BE" sz="1200" dirty="0">
                <a:latin typeface="Arial"/>
                <a:cs typeface="Arial"/>
              </a:rPr>
              <a:t>Tél. 081.327.454 (uniquement le mardi)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BE" sz="1400" dirty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BE" b="1" dirty="0">
              <a:ea typeface="Geneva"/>
              <a:cs typeface="Geneva"/>
            </a:endParaRPr>
          </a:p>
          <a:p>
            <a:pPr algn="ctr">
              <a:buFontTx/>
              <a:buNone/>
            </a:pPr>
            <a:r>
              <a:rPr lang="fr-BE" sz="2800" b="1" dirty="0">
                <a:ea typeface="Geneva"/>
                <a:cs typeface="Geneva"/>
              </a:rPr>
              <a:t>           Merci pour votre attention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7C53FA-6F6D-4A32-AB41-C9E195AF2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85" t="41852" r="69621" b="12357"/>
          <a:stretch/>
        </p:blipFill>
        <p:spPr>
          <a:xfrm>
            <a:off x="1087582" y="671945"/>
            <a:ext cx="6206835" cy="35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5FF8FB-0929-4E56-B495-7395EA0A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97" r="81288" b="7508"/>
          <a:stretch/>
        </p:blipFill>
        <p:spPr>
          <a:xfrm>
            <a:off x="858981" y="512618"/>
            <a:ext cx="7668491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7BA1D3-55B8-4B39-AC3C-A3638FBB1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36" r="66591" b="7239"/>
          <a:stretch/>
        </p:blipFill>
        <p:spPr>
          <a:xfrm>
            <a:off x="505691" y="415637"/>
            <a:ext cx="7834745" cy="38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9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1534</Words>
  <Application>Microsoft Office PowerPoint</Application>
  <PresentationFormat>Affichage à l'écran (16:9)</PresentationFormat>
  <Paragraphs>381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1" baseType="lpstr">
      <vt:lpstr>ＭＳ Ｐゴシック</vt:lpstr>
      <vt:lpstr>Arial</vt:lpstr>
      <vt:lpstr>Calibri</vt:lpstr>
      <vt:lpstr>Geneva</vt:lpstr>
      <vt:lpstr>Symbol</vt:lpstr>
      <vt:lpstr>Times New Roman</vt:lpstr>
      <vt:lpstr>Wingdings</vt:lpstr>
      <vt:lpstr>Thème Office</vt:lpstr>
      <vt:lpstr>   SERVICE D’INSERTION SOCIALE  (SIS)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Contrôle de la subvention : Concrètement?</vt:lpstr>
      <vt:lpstr>Contrôle de la subvention : Concrètement?</vt:lpstr>
      <vt:lpstr>Contrôle de la subvention : Concrètement?</vt:lpstr>
      <vt:lpstr>Contrôle de la subvention : Concrètement?</vt:lpstr>
      <vt:lpstr>Les outils mis à disposition</vt:lpstr>
      <vt:lpstr>Manuel des subventions</vt:lpstr>
      <vt:lpstr>Manuel des subventions</vt:lpstr>
      <vt:lpstr>Déclaration sur l’honneur type </vt:lpstr>
      <vt:lpstr>Décompte récapitulatif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Déclaration de créance type </vt:lpstr>
      <vt:lpstr>Présentation PowerPoint</vt:lpstr>
      <vt:lpstr>Présentation PowerPoint</vt:lpstr>
      <vt:lpstr>Présentation PowerPoint</vt:lpstr>
      <vt:lpstr> Objectifs  </vt:lpstr>
      <vt:lpstr>Principes</vt:lpstr>
      <vt:lpstr>Présentation PowerPoint</vt:lpstr>
      <vt:lpstr>Résumé : Justificatifs subventions et RASH</vt:lpstr>
      <vt:lpstr>Présentation PowerPoint</vt:lpstr>
      <vt:lpstr>Méthodologie </vt:lpstr>
      <vt:lpstr>Planification automatisée  (Exemple : secteur Centre de service social – année 2017)</vt:lpstr>
      <vt:lpstr>Après l’inspection</vt:lpstr>
      <vt:lpstr>Boîte mail du service inspection (Exemple: secteur SIS)</vt:lpstr>
      <vt:lpstr>Présentation PowerPoint</vt:lpstr>
      <vt:lpstr>Tableau de bord (Exemple : secteur Centre de service social)</vt:lpstr>
      <vt:lpstr>Tableau de suivi des délais (Exemple fictif)</vt:lpstr>
      <vt:lpstr>Manuel de l’inspection</vt:lpstr>
      <vt:lpstr>Manuel de l’inspection</vt:lpstr>
      <vt:lpstr>Présentation PowerPoint</vt:lpstr>
      <vt:lpstr>Présentation PowerPoint</vt:lpstr>
      <vt:lpstr>Présentation PowerPoint</vt:lpstr>
      <vt:lpstr>Arrêté du Gouvernement wallon du 13/12/2018</vt:lpstr>
      <vt:lpstr>AGW du 13/12/2018 – Annexe 1/1</vt:lpstr>
      <vt:lpstr>AGW du 13/12/2018 – Annexe 1/1</vt:lpstr>
      <vt:lpstr>AGW du 13/12/2018 – Annexe 1/1</vt:lpstr>
      <vt:lpstr>Circulaire du 22/01/2019 et formulaire</vt:lpstr>
      <vt:lpstr>Circulaire du 22 janvier 2019</vt:lpstr>
      <vt:lpstr>Circulaire</vt:lpstr>
      <vt:lpstr>Formulaire</vt:lpstr>
      <vt:lpstr>Présentation PowerPoint</vt:lpstr>
      <vt:lpstr>Présentation PowerPoint</vt:lpstr>
      <vt:lpstr>Présentation PowerPoint</vt:lpstr>
      <vt:lpstr>ANM – Récoltes des données</vt:lpstr>
      <vt:lpstr>ANM – Récoltes des données</vt:lpstr>
      <vt:lpstr>ANM – Récoltes des données</vt:lpstr>
      <vt:lpstr>Vos contacts </vt:lpstr>
      <vt:lpstr>Présentation PowerPoint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TRIBOLET Gérard</cp:lastModifiedBy>
  <cp:revision>309</cp:revision>
  <dcterms:created xsi:type="dcterms:W3CDTF">2017-06-20T09:48:45Z</dcterms:created>
  <dcterms:modified xsi:type="dcterms:W3CDTF">2019-10-21T09:26:24Z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gerard.tribolet@spw.wallonie.be</vt:lpwstr>
  </property>
  <property fmtid="{D5CDD505-2E9C-101B-9397-08002B2CF9AE}" pid="5" name="MSIP_Label_e72a09c5-6e26-4737-a926-47ef1ab198ae_SetDate">
    <vt:lpwstr>2019-10-07T09:54:48.4308223Z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b8760260-9dd0-455f-ba9e-ac5273d06bda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</Properties>
</file>